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71" r:id="rId13"/>
    <p:sldId id="270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/>
    <p:restoredTop sz="94517"/>
  </p:normalViewPr>
  <p:slideViewPr>
    <p:cSldViewPr snapToGrid="0" snapToObjects="1">
      <p:cViewPr varScale="1">
        <p:scale>
          <a:sx n="126" d="100"/>
          <a:sy n="126" d="100"/>
        </p:scale>
        <p:origin x="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097E-6221-DA4C-A957-3676669C72EC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3DFB-F4C7-5644-8686-58DB0708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3DFB-F4C7-5644-8686-58DB0708F4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3E91-FA2F-9746-9085-56666ED31013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1FC1-3806-DB40-AACD-DABBF4B2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workshop-gaspcrblm.slack.com/" TargetMode="External"/><Relationship Id="rId3" Type="http://schemas.openxmlformats.org/officeDocument/2006/relationships/hyperlink" Target="http://jasonwgullifer.com/rworksho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mirrors.htm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-projec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rstudio.com)/" TargetMode="Externa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jupyter.org)/" TargetMode="Externa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 programming for beginners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smtClean="0"/>
              <a:t>Jason Gullifer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6298"/>
            <a:ext cx="4282889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By-hand calculations</a:t>
            </a:r>
          </a:p>
          <a:p>
            <a:pPr lvl="1"/>
            <a:r>
              <a:rPr lang="en-US" dirty="0"/>
              <a:t>Spend several more hours redoing the calculations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With R</a:t>
            </a:r>
          </a:p>
          <a:p>
            <a:pPr lvl="1"/>
            <a:r>
              <a:rPr lang="en-US" dirty="0"/>
              <a:t>Add line to the existing script </a:t>
            </a:r>
          </a:p>
          <a:p>
            <a:pPr lvl="1"/>
            <a:r>
              <a:rPr lang="en-US" dirty="0"/>
              <a:t>Hit “Run”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83" y="1434769"/>
            <a:ext cx="2662517" cy="1775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814009" y="3478407"/>
            <a:ext cx="323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vs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2" y="4024033"/>
            <a:ext cx="2662517" cy="17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8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 for processing data (vs. Excel)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50" dirty="0"/>
              <a:t>Mistakes are generally applied equally</a:t>
            </a:r>
          </a:p>
          <a:p>
            <a:pPr lvl="1"/>
            <a:r>
              <a:rPr lang="en-US" sz="2550" dirty="0" smtClean="0"/>
              <a:t>E.g., Offset </a:t>
            </a:r>
            <a:r>
              <a:rPr lang="en-US" sz="2550" dirty="0"/>
              <a:t>values for everyone</a:t>
            </a:r>
          </a:p>
          <a:p>
            <a:pPr lvl="1"/>
            <a:r>
              <a:rPr lang="en-US" sz="2550" dirty="0"/>
              <a:t>Error messages</a:t>
            </a:r>
          </a:p>
          <a:p>
            <a:pPr lvl="1"/>
            <a:r>
              <a:rPr lang="en-US" sz="2550" dirty="0"/>
              <a:t>Excel: prone to tiny copy paste </a:t>
            </a:r>
            <a:r>
              <a:rPr lang="en-US" sz="2550" dirty="0" smtClean="0"/>
              <a:t>mistakes</a:t>
            </a:r>
            <a:endParaRPr lang="en-US" sz="2500" dirty="0"/>
          </a:p>
          <a:p>
            <a:endParaRPr lang="en-US" sz="1900" dirty="0"/>
          </a:p>
          <a:p>
            <a:r>
              <a:rPr lang="en-US" sz="2850" dirty="0"/>
              <a:t>Replicability</a:t>
            </a:r>
          </a:p>
          <a:p>
            <a:pPr lvl="1"/>
            <a:r>
              <a:rPr lang="en-US" sz="2550" dirty="0"/>
              <a:t>Script / text file that you make to accomplish the procedure</a:t>
            </a:r>
          </a:p>
          <a:p>
            <a:pPr lvl="1"/>
            <a:r>
              <a:rPr lang="en-US" sz="2550" dirty="0"/>
              <a:t>Ask yourself</a:t>
            </a:r>
          </a:p>
          <a:p>
            <a:pPr lvl="2"/>
            <a:r>
              <a:rPr lang="en-US" sz="1950" dirty="0"/>
              <a:t>Will I be doing this again?</a:t>
            </a:r>
          </a:p>
          <a:p>
            <a:pPr lvl="2"/>
            <a:r>
              <a:rPr lang="en-US" sz="1950" dirty="0"/>
              <a:t>Will writing a script now save me time in the future?</a:t>
            </a:r>
          </a:p>
          <a:p>
            <a:pPr lvl="2"/>
            <a:r>
              <a:rPr lang="en-US" sz="2100" dirty="0"/>
              <a:t>Is this task really the same thing done over and over again</a:t>
            </a:r>
            <a:r>
              <a:rPr lang="en-US" sz="21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 for processing data (vs. Excel)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50" dirty="0" smtClean="0"/>
              <a:t>Data formatting</a:t>
            </a:r>
          </a:p>
          <a:p>
            <a:pPr lvl="1"/>
            <a:r>
              <a:rPr lang="en-US" dirty="0" smtClean="0"/>
              <a:t>R encourages good formatting of data</a:t>
            </a:r>
          </a:p>
          <a:p>
            <a:pPr lvl="1"/>
            <a:r>
              <a:rPr lang="en-US" dirty="0" smtClean="0"/>
              <a:t>All participants gathered together in one sheet</a:t>
            </a:r>
          </a:p>
          <a:p>
            <a:pPr lvl="1"/>
            <a:r>
              <a:rPr lang="en-US" dirty="0" smtClean="0"/>
              <a:t>Column coding participant, measures / variables in separate columns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Excel encourages visually pleasing formatting</a:t>
            </a:r>
          </a:p>
          <a:p>
            <a:pPr lvl="2"/>
            <a:r>
              <a:rPr lang="en-US" dirty="0" smtClean="0"/>
              <a:t>Separate sheets per participant, multiple tasks on one sheet</a:t>
            </a:r>
          </a:p>
          <a:p>
            <a:pPr lvl="2"/>
            <a:r>
              <a:rPr lang="en-US" dirty="0" smtClean="0"/>
              <a:t>Not great for actually analyzing data; lots of time spent reformatting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0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 for processing data (vs. Excel)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25" dirty="0" smtClean="0"/>
              <a:t>Speed</a:t>
            </a:r>
            <a:endParaRPr lang="en-US" sz="2925" dirty="0"/>
          </a:p>
          <a:p>
            <a:pPr lvl="1"/>
            <a:r>
              <a:rPr lang="en-US" sz="2550" dirty="0"/>
              <a:t>Slowdown with large excel spreadsheet with many formulas</a:t>
            </a:r>
          </a:p>
          <a:p>
            <a:pPr lvl="1"/>
            <a:r>
              <a:rPr lang="en-US" sz="2550" dirty="0"/>
              <a:t>Parallelization in </a:t>
            </a:r>
            <a:r>
              <a:rPr lang="en-US" sz="2550" dirty="0" smtClean="0"/>
              <a:t>R</a:t>
            </a:r>
          </a:p>
          <a:p>
            <a:pPr lvl="1"/>
            <a:endParaRPr lang="en-US" sz="2550" dirty="0"/>
          </a:p>
          <a:p>
            <a:r>
              <a:rPr lang="en-US" sz="2900" dirty="0" smtClean="0"/>
              <a:t>Modularity</a:t>
            </a:r>
            <a:endParaRPr lang="en-US" sz="2900" dirty="0"/>
          </a:p>
          <a:p>
            <a:pPr lvl="1"/>
            <a:r>
              <a:rPr lang="en-US" sz="2500" dirty="0"/>
              <a:t>Parts of the code can be swapped out and improved</a:t>
            </a:r>
            <a:endParaRPr lang="en-US" sz="2550" dirty="0"/>
          </a:p>
          <a:p>
            <a:pPr lvl="1"/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 for analysis (vs. SPSS)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It’s free</a:t>
            </a:r>
          </a:p>
          <a:p>
            <a:pPr lvl="1"/>
            <a:r>
              <a:rPr lang="en-US" dirty="0"/>
              <a:t>McGill provides SPSS but..</a:t>
            </a:r>
          </a:p>
          <a:p>
            <a:pPr lvl="1"/>
            <a:r>
              <a:rPr lang="en-US" dirty="0"/>
              <a:t>License won’t expire during the last chapter of your thesis</a:t>
            </a:r>
          </a:p>
          <a:p>
            <a:pPr lvl="1"/>
            <a:r>
              <a:rPr lang="en-US" dirty="0"/>
              <a:t>Your next university may not offer it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open source</a:t>
            </a:r>
          </a:p>
          <a:p>
            <a:pPr lvl="1"/>
            <a:r>
              <a:rPr lang="en-US" dirty="0"/>
              <a:t>Public contribution</a:t>
            </a:r>
          </a:p>
          <a:p>
            <a:pPr lvl="1"/>
            <a:r>
              <a:rPr lang="en-US" dirty="0"/>
              <a:t>Public verification</a:t>
            </a:r>
          </a:p>
          <a:p>
            <a:endParaRPr lang="en-US" dirty="0"/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An array of community developed packages</a:t>
            </a:r>
          </a:p>
          <a:p>
            <a:endParaRPr lang="en-US" dirty="0"/>
          </a:p>
          <a:p>
            <a:r>
              <a:rPr lang="en-US" dirty="0"/>
              <a:t>Cross platform (Linux, Mac, Win support)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could help you get a job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596" y="2226469"/>
            <a:ext cx="489280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825375"/>
            <a:ext cx="7886700" cy="994172"/>
          </a:xfrm>
        </p:spPr>
        <p:txBody>
          <a:bodyPr/>
          <a:lstStyle/>
          <a:p>
            <a:r>
              <a:rPr lang="en-US" dirty="0"/>
              <a:t>Popularity of statistical packages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9842" y="1804244"/>
            <a:ext cx="3868340" cy="617934"/>
          </a:xfrm>
        </p:spPr>
        <p:txBody>
          <a:bodyPr/>
          <a:lstStyle/>
          <a:p>
            <a:r>
              <a:rPr lang="en-US" dirty="0"/>
              <a:t>Popularity in industry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45" y="2422178"/>
            <a:ext cx="3576704" cy="33015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8181" y="1804244"/>
            <a:ext cx="3887391" cy="617934"/>
          </a:xfrm>
        </p:spPr>
        <p:txBody>
          <a:bodyPr/>
          <a:lstStyle/>
          <a:p>
            <a:r>
              <a:rPr lang="en-US" dirty="0"/>
              <a:t>Popularity in academia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30830" y="2422178"/>
            <a:ext cx="4813170" cy="33289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5962" y="5723751"/>
            <a:ext cx="29165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/>
              <a:t>http://r4stats.com/articles/popularity/</a:t>
            </a:r>
          </a:p>
        </p:txBody>
      </p:sp>
    </p:spTree>
    <p:extLst>
      <p:ext uri="{BB962C8B-B14F-4D97-AF65-F5344CB8AC3E}">
        <p14:creationId xmlns:p14="http://schemas.microsoft.com/office/powerpoint/2010/main" val="18506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like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can be incredibly frustrating</a:t>
            </a:r>
          </a:p>
          <a:p>
            <a:pPr lvl="1"/>
            <a:r>
              <a:rPr lang="en-US" dirty="0"/>
              <a:t>Also incredibly rewarding</a:t>
            </a:r>
          </a:p>
          <a:p>
            <a:pPr lvl="1"/>
            <a:endParaRPr lang="en-US" dirty="0"/>
          </a:p>
          <a:p>
            <a:r>
              <a:rPr lang="en-US" dirty="0"/>
              <a:t>Computers are very powerful and fast</a:t>
            </a:r>
          </a:p>
          <a:p>
            <a:pPr lvl="1"/>
            <a:r>
              <a:rPr lang="en-US" dirty="0"/>
              <a:t>But also incredibly stupid</a:t>
            </a:r>
          </a:p>
          <a:p>
            <a:pPr lvl="1"/>
            <a:endParaRPr lang="en-US" dirty="0"/>
          </a:p>
          <a:p>
            <a:r>
              <a:rPr lang="en-US" dirty="0"/>
              <a:t>Programming is mostly figuring out what stupid thing the computer is doing that any human would obviously never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0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Slack group to interact with us or the TA's during lectures</a:t>
            </a:r>
          </a:p>
          <a:p>
            <a:pPr lvl="1"/>
            <a:r>
              <a:rPr lang="en-US" dirty="0">
                <a:hlinkClick r:id="rId2"/>
              </a:rPr>
              <a:t>http://rworkshop-gaspcrblm.slack.com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pPr lvl="1"/>
            <a:endParaRPr lang="en-US" dirty="0" smtClean="0"/>
          </a:p>
          <a:p>
            <a:r>
              <a:rPr lang="en-US" dirty="0" smtClean="0"/>
              <a:t>TAs</a:t>
            </a:r>
            <a:endParaRPr lang="en-US" dirty="0"/>
          </a:p>
          <a:p>
            <a:pPr lvl="1"/>
            <a:r>
              <a:rPr lang="en-US" dirty="0"/>
              <a:t>Naomi, </a:t>
            </a:r>
            <a:r>
              <a:rPr lang="en-US" dirty="0" err="1"/>
              <a:t>Sivaniya</a:t>
            </a:r>
            <a:r>
              <a:rPr lang="en-US" dirty="0"/>
              <a:t>, </a:t>
            </a:r>
            <a:r>
              <a:rPr lang="en-US" dirty="0" err="1"/>
              <a:t>Mehrgol</a:t>
            </a:r>
            <a:r>
              <a:rPr lang="en-US" dirty="0"/>
              <a:t>, and David</a:t>
            </a:r>
          </a:p>
          <a:p>
            <a:endParaRPr lang="en-US" dirty="0"/>
          </a:p>
          <a:p>
            <a:r>
              <a:rPr lang="en-US" dirty="0" smtClean="0"/>
              <a:t>Course website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://jasonwgullifer.com/rworkshop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Download zip</a:t>
            </a:r>
          </a:p>
          <a:p>
            <a:pPr lvl="1"/>
            <a:r>
              <a:rPr lang="en-US" dirty="0" smtClean="0"/>
              <a:t>Go into docs/ and put "datasets" and "</a:t>
            </a:r>
            <a:r>
              <a:rPr lang="en-US" dirty="0" err="1" smtClean="0"/>
              <a:t>practicals</a:t>
            </a:r>
            <a:r>
              <a:rPr lang="en-US" dirty="0" smtClean="0"/>
              <a:t>" somewhere you will find them.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9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262" y="1690689"/>
            <a:ext cx="38862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 is a software environment for statistical computing and graphics</a:t>
            </a:r>
          </a:p>
          <a:p>
            <a:pPr lvl="1"/>
            <a:r>
              <a:rPr lang="en-US" dirty="0"/>
              <a:t>It's also a programming language.</a:t>
            </a:r>
          </a:p>
          <a:p>
            <a:pPr lvl="1"/>
            <a:r>
              <a:rPr lang="en-US" dirty="0"/>
              <a:t>Runs on multiple platforms (Linux Mac, Windows)</a:t>
            </a:r>
          </a:p>
          <a:p>
            <a:endParaRPr lang="en-US" dirty="0"/>
          </a:p>
          <a:p>
            <a:r>
              <a:rPr lang="en-US" dirty="0"/>
              <a:t>A command-line too that you use to import, process, and analyze data</a:t>
            </a:r>
          </a:p>
          <a:p>
            <a:pPr lvl="1"/>
            <a:r>
              <a:rPr lang="en-US" dirty="0"/>
              <a:t>But there are several front-ends which make it pretty</a:t>
            </a:r>
          </a:p>
          <a:p>
            <a:endParaRPr lang="en-US" dirty="0"/>
          </a:p>
          <a:p>
            <a:r>
              <a:rPr lang="en-US" dirty="0"/>
              <a:t>Downloadable from:</a:t>
            </a:r>
          </a:p>
          <a:p>
            <a:pPr lvl="1"/>
            <a:r>
              <a:rPr lang="en-US" dirty="0">
                <a:hlinkClick r:id="rId2"/>
              </a:rPr>
              <a:t>http://www.r-project.org/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http://cran.r-project.org/mirrors.htm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462" y="2336637"/>
            <a:ext cx="4532052" cy="28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Frontends for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457" y="1875865"/>
            <a:ext cx="3526955" cy="39433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Frontends available</a:t>
            </a:r>
          </a:p>
          <a:p>
            <a:endParaRPr lang="en-US" dirty="0"/>
          </a:p>
          <a:p>
            <a:pPr lvl="1"/>
            <a:r>
              <a:rPr lang="en-US" dirty="0"/>
              <a:t>R-studio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Detailed interface</a:t>
            </a:r>
          </a:p>
          <a:p>
            <a:pPr lvl="2"/>
            <a:r>
              <a:rPr lang="en-US" dirty="0"/>
              <a:t>See variables you’ve defined, plots, etc. in one application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Good for managing projects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https://www.rstudio.com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29" y="1454603"/>
            <a:ext cx="5011175" cy="41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Frontends for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455" y="1413156"/>
            <a:ext cx="8438493" cy="3943350"/>
          </a:xfrm>
        </p:spPr>
        <p:txBody>
          <a:bodyPr/>
          <a:lstStyle/>
          <a:p>
            <a:pPr lvl="1"/>
            <a:r>
              <a:rPr lang="en-US" dirty="0"/>
              <a:t>Project </a:t>
            </a:r>
            <a:r>
              <a:rPr lang="en-US" dirty="0" err="1"/>
              <a:t>jupyter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http://jupyter.org)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Reproducible research; incorporate formatted text and R output in one a “notebook”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991" y="3384831"/>
            <a:ext cx="6291419" cy="33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with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26469"/>
            <a:ext cx="5015405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Fancy calculator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Process data </a:t>
            </a:r>
          </a:p>
          <a:p>
            <a:pPr lvl="1"/>
            <a:r>
              <a:rPr lang="en-US" dirty="0"/>
              <a:t>Calculate values per participant / group / etc. </a:t>
            </a:r>
          </a:p>
          <a:p>
            <a:pPr lvl="1"/>
            <a:r>
              <a:rPr lang="en-US" dirty="0"/>
              <a:t>Clean your data (identify and remove outliers)</a:t>
            </a:r>
          </a:p>
          <a:p>
            <a:pPr lvl="1"/>
            <a:r>
              <a:rPr lang="en-US" dirty="0"/>
              <a:t>Prepare data for analysis (get it into the appropriate format/orientation)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46" y="2248984"/>
            <a:ext cx="833055" cy="7080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62761" y="2248984"/>
            <a:ext cx="2904274" cy="3273887"/>
            <a:chOff x="8113987" y="336133"/>
            <a:chExt cx="3872365" cy="4365183"/>
          </a:xfrm>
        </p:grpSpPr>
        <p:sp>
          <p:nvSpPr>
            <p:cNvPr id="5" name="Rectangle 4"/>
            <p:cNvSpPr/>
            <p:nvPr/>
          </p:nvSpPr>
          <p:spPr>
            <a:xfrm>
              <a:off x="8113987" y="3839541"/>
              <a:ext cx="3872365" cy="861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subject     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mean_RT</a:t>
              </a: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sz="1200" dirty="0" err="1">
                  <a:latin typeface="Courier New" pitchFamily="49" charset="0"/>
                  <a:cs typeface="Courier New" pitchFamily="49" charset="0"/>
                </a:rPr>
                <a:t>sd_RT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1           364.25	163.64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2           307.25	4.57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3987" y="336133"/>
              <a:ext cx="3872365" cy="23391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trial  subject    RT 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1         1       250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2         1       350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3         1       257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4         1       600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1         2       302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2         2       310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3         2       305</a:t>
              </a:r>
            </a:p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4         2       312</a:t>
              </a: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>
            <a:xfrm>
              <a:off x="10050170" y="2675235"/>
              <a:ext cx="0" cy="1164307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08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with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 data</a:t>
            </a:r>
          </a:p>
          <a:p>
            <a:pPr lvl="1"/>
            <a:r>
              <a:rPr lang="en-US" dirty="0" err="1" smtClean="0"/>
              <a:t>ggplot</a:t>
            </a:r>
            <a:endParaRPr lang="en-US" dirty="0"/>
          </a:p>
          <a:p>
            <a:r>
              <a:rPr lang="en-US" dirty="0"/>
              <a:t>Analyze data</a:t>
            </a:r>
          </a:p>
          <a:p>
            <a:pPr lvl="1"/>
            <a:r>
              <a:rPr lang="en-US" dirty="0"/>
              <a:t>T-test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ANOVA</a:t>
            </a:r>
          </a:p>
          <a:p>
            <a:pPr lvl="1"/>
            <a:r>
              <a:rPr lang="en-US" dirty="0"/>
              <a:t>Mixed-effects regression</a:t>
            </a:r>
          </a:p>
          <a:p>
            <a:pPr lvl="1"/>
            <a:r>
              <a:rPr lang="en-US" dirty="0"/>
              <a:t>PCA/ICA</a:t>
            </a:r>
          </a:p>
          <a:p>
            <a:pPr lvl="1"/>
            <a:r>
              <a:rPr lang="en-US" dirty="0"/>
              <a:t>Mediation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275453"/>
            <a:ext cx="3886200" cy="31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situation: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74" y="2105446"/>
            <a:ext cx="5143500" cy="3673428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You spend hours preparing data by-hand for an </a:t>
            </a:r>
            <a:r>
              <a:rPr lang="en-US" sz="1800" dirty="0" err="1"/>
              <a:t>adivsor</a:t>
            </a:r>
            <a:r>
              <a:rPr lang="en-US" sz="1800" dirty="0"/>
              <a:t> meeting</a:t>
            </a:r>
          </a:p>
          <a:p>
            <a:endParaRPr lang="en-US" sz="1800" dirty="0"/>
          </a:p>
          <a:p>
            <a:r>
              <a:rPr lang="en-US" sz="1800" dirty="0"/>
              <a:t>You calculated your means for each subject in each condition</a:t>
            </a:r>
          </a:p>
          <a:p>
            <a:endParaRPr lang="en-US" sz="1800" dirty="0"/>
          </a:p>
          <a:p>
            <a:r>
              <a:rPr lang="en-US" sz="1800" dirty="0"/>
              <a:t>SDs for each subject in each condition</a:t>
            </a:r>
          </a:p>
          <a:p>
            <a:endParaRPr lang="en-US" sz="1800" dirty="0"/>
          </a:p>
          <a:p>
            <a:r>
              <a:rPr lang="en-US" sz="1800" dirty="0"/>
              <a:t>You even found that error where you calculated the mean from the wrong column</a:t>
            </a:r>
          </a:p>
          <a:p>
            <a:endParaRPr lang="en-US" sz="1800" dirty="0"/>
          </a:p>
          <a:p>
            <a:r>
              <a:rPr lang="en-US" sz="1800" dirty="0"/>
              <a:t>Your spreadsheet is awesome</a:t>
            </a:r>
          </a:p>
          <a:p>
            <a:pPr lvl="1"/>
            <a:endParaRPr lang="en-US" dirty="0"/>
          </a:p>
          <a:p>
            <a:r>
              <a:rPr lang="en-US" sz="1800" b="1" dirty="0"/>
              <a:t>Advisor: </a:t>
            </a:r>
            <a:r>
              <a:rPr lang="en-US" sz="1800" dirty="0"/>
              <a:t>“I think we should exclude xyz trial type” -or- “for our next meeting, we need to see  this condition broken down”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892" y="230844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664</Words>
  <Application>Microsoft Macintosh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R programming for beginners</vt:lpstr>
      <vt:lpstr>PowerPoint Presentation</vt:lpstr>
      <vt:lpstr>Slack group</vt:lpstr>
      <vt:lpstr>What is R?</vt:lpstr>
      <vt:lpstr>Frontends for R</vt:lpstr>
      <vt:lpstr>Frontends for R</vt:lpstr>
      <vt:lpstr>What can you do with it?</vt:lpstr>
      <vt:lpstr>What can you do with it?</vt:lpstr>
      <vt:lpstr>Common situation:</vt:lpstr>
      <vt:lpstr>Solutions? </vt:lpstr>
      <vt:lpstr>Why use R for processing data (vs. Excel)</vt:lpstr>
      <vt:lpstr>Why use R for processing data (vs. Excel)</vt:lpstr>
      <vt:lpstr>Why use R for processing data (vs. Excel)</vt:lpstr>
      <vt:lpstr>Why use R for analysis (vs. SPSS)</vt:lpstr>
      <vt:lpstr>It could help you get a job…</vt:lpstr>
      <vt:lpstr>Popularity of statistical packages</vt:lpstr>
      <vt:lpstr>Thinking like a computer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Gullifer</dc:creator>
  <cp:lastModifiedBy>Jason Gullifer</cp:lastModifiedBy>
  <cp:revision>16</cp:revision>
  <dcterms:created xsi:type="dcterms:W3CDTF">2016-09-21T19:03:04Z</dcterms:created>
  <dcterms:modified xsi:type="dcterms:W3CDTF">2016-10-15T13:00:43Z</dcterms:modified>
</cp:coreProperties>
</file>