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79" r:id="rId6"/>
    <p:sldId id="260" r:id="rId7"/>
    <p:sldId id="280" r:id="rId8"/>
    <p:sldId id="261" r:id="rId9"/>
    <p:sldId id="281" r:id="rId10"/>
    <p:sldId id="269" r:id="rId11"/>
    <p:sldId id="265" r:id="rId12"/>
    <p:sldId id="266" r:id="rId13"/>
    <p:sldId id="267" r:id="rId14"/>
    <p:sldId id="268" r:id="rId15"/>
    <p:sldId id="264" r:id="rId16"/>
    <p:sldId id="282" r:id="rId17"/>
    <p:sldId id="271" r:id="rId18"/>
    <p:sldId id="272" r:id="rId19"/>
    <p:sldId id="273" r:id="rId20"/>
    <p:sldId id="274" r:id="rId21"/>
    <p:sldId id="277" r:id="rId22"/>
    <p:sldId id="276" r:id="rId23"/>
    <p:sldId id="262" r:id="rId24"/>
    <p:sldId id="284" r:id="rId25"/>
    <p:sldId id="285" r:id="rId26"/>
    <p:sldId id="286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85"/>
    <p:restoredTop sz="83434"/>
  </p:normalViewPr>
  <p:slideViewPr>
    <p:cSldViewPr snapToGrid="0" snapToObjects="1">
      <p:cViewPr varScale="1">
        <p:scale>
          <a:sx n="94" d="100"/>
          <a:sy n="94" d="100"/>
        </p:scale>
        <p:origin x="19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46D52-AB0B-0548-A928-A3F2E6D2D74A}" type="datetimeFigureOut">
              <a:rPr lang="en-US" smtClean="0"/>
              <a:t>10/14/16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F4A45C-F902-884D-B36C-4A4CD61B2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03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4A45C-F902-884D-B36C-4A4CD61B24A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935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4A45C-F902-884D-B36C-4A4CD61B24A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06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63E91-FA2F-9746-9085-56666ED31013}" type="datetimeFigureOut">
              <a:rPr lang="en-US" smtClean="0"/>
              <a:t>10/14/16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51FC1-3806-DB40-AACD-DABBF4B20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028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63E91-FA2F-9746-9085-56666ED31013}" type="datetimeFigureOut">
              <a:rPr lang="en-US" smtClean="0"/>
              <a:t>10/14/16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51FC1-3806-DB40-AACD-DABBF4B20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858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63E91-FA2F-9746-9085-56666ED31013}" type="datetimeFigureOut">
              <a:rPr lang="en-US" smtClean="0"/>
              <a:t>10/14/16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51FC1-3806-DB40-AACD-DABBF4B20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338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63E91-FA2F-9746-9085-56666ED31013}" type="datetimeFigureOut">
              <a:rPr lang="en-US" smtClean="0"/>
              <a:t>10/14/16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51FC1-3806-DB40-AACD-DABBF4B20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80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63E91-FA2F-9746-9085-56666ED31013}" type="datetimeFigureOut">
              <a:rPr lang="en-US" smtClean="0"/>
              <a:t>10/14/16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51FC1-3806-DB40-AACD-DABBF4B20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63E91-FA2F-9746-9085-56666ED31013}" type="datetimeFigureOut">
              <a:rPr lang="en-US" smtClean="0"/>
              <a:t>10/14/16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51FC1-3806-DB40-AACD-DABBF4B20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463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63E91-FA2F-9746-9085-56666ED31013}" type="datetimeFigureOut">
              <a:rPr lang="en-US" smtClean="0"/>
              <a:t>10/14/16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51FC1-3806-DB40-AACD-DABBF4B20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353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63E91-FA2F-9746-9085-56666ED31013}" type="datetimeFigureOut">
              <a:rPr lang="en-US" smtClean="0"/>
              <a:t>10/14/16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51FC1-3806-DB40-AACD-DABBF4B20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94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63E91-FA2F-9746-9085-56666ED31013}" type="datetimeFigureOut">
              <a:rPr lang="en-US" smtClean="0"/>
              <a:t>10/14/16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51FC1-3806-DB40-AACD-DABBF4B20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285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63E91-FA2F-9746-9085-56666ED31013}" type="datetimeFigureOut">
              <a:rPr lang="en-US" smtClean="0"/>
              <a:t>10/14/16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51FC1-3806-DB40-AACD-DABBF4B20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169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63E91-FA2F-9746-9085-56666ED31013}" type="datetimeFigureOut">
              <a:rPr lang="en-US" smtClean="0"/>
              <a:t>10/14/16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51FC1-3806-DB40-AACD-DABBF4B20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381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63E91-FA2F-9746-9085-56666ED31013}" type="datetimeFigureOut">
              <a:rPr lang="en-US" smtClean="0"/>
              <a:t>10/14/16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51FC1-3806-DB40-AACD-DABBF4B20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99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docs.ggplot2.org/0.9.3.1/index.html" TargetMode="External"/><Relationship Id="rId4" Type="http://schemas.openxmlformats.org/officeDocument/2006/relationships/hyperlink" Target="http://tutorials.iq.harvard.edu/R/Rgraphics/Rgraphics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ggplot2.org/book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microsoft.com/office/2007/relationships/hdphoto" Target="../media/hdphoto1.wdp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 programming for beginners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Plotting with ggplot2</a:t>
            </a:r>
          </a:p>
          <a:p>
            <a:endParaRPr lang="en-US" dirty="0"/>
          </a:p>
          <a:p>
            <a:r>
              <a:rPr lang="en-US" dirty="0" smtClean="0"/>
              <a:t>Jason Gullifer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58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new_vices</a:t>
            </a:r>
            <a:endParaRPr lang="en-US" dirty="0" smtClean="0"/>
          </a:p>
          <a:p>
            <a:r>
              <a:rPr lang="en-US" dirty="0" smtClean="0"/>
              <a:t>Merged dataset: movie information into </a:t>
            </a:r>
            <a:r>
              <a:rPr lang="en-US" dirty="0" err="1" smtClean="0"/>
              <a:t>disney</a:t>
            </a:r>
            <a:r>
              <a:rPr lang="en-US" dirty="0" smtClean="0"/>
              <a:t> 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32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structure of a </a:t>
            </a:r>
            <a:r>
              <a:rPr lang="en-US" dirty="0" err="1" smtClean="0"/>
              <a:t>ggplot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 smtClean="0">
                <a:latin typeface="Courier New" charset="0"/>
                <a:ea typeface="Courier New" charset="0"/>
                <a:cs typeface="Courier New" charset="0"/>
              </a:rPr>
              <a:t>ggplot</a:t>
            </a:r>
            <a:r>
              <a:rPr lang="en-US" sz="2000" dirty="0" smtClean="0">
                <a:latin typeface="Courier New" charset="0"/>
                <a:ea typeface="Courier New" charset="0"/>
                <a:cs typeface="Courier New" charset="0"/>
              </a:rPr>
              <a:t>(vices, </a:t>
            </a:r>
            <a:r>
              <a:rPr lang="en-US" sz="2000" dirty="0" err="1" smtClean="0">
                <a:latin typeface="Courier New" charset="0"/>
                <a:ea typeface="Courier New" charset="0"/>
                <a:cs typeface="Courier New" charset="0"/>
              </a:rPr>
              <a:t>aes</a:t>
            </a:r>
            <a:r>
              <a:rPr lang="en-US" sz="2000" dirty="0" smtClean="0">
                <a:latin typeface="Courier New" charset="0"/>
                <a:ea typeface="Courier New" charset="0"/>
                <a:cs typeface="Courier New" charset="0"/>
              </a:rPr>
              <a:t>(x = Year, y = </a:t>
            </a:r>
            <a:r>
              <a:rPr lang="en-US" sz="2000" dirty="0" err="1" smtClean="0">
                <a:latin typeface="Courier New" charset="0"/>
                <a:ea typeface="Courier New" charset="0"/>
                <a:cs typeface="Courier New" charset="0"/>
              </a:rPr>
              <a:t>Length_Minutes</a:t>
            </a:r>
            <a:r>
              <a:rPr lang="en-US" sz="2000" dirty="0" smtClean="0">
                <a:latin typeface="Courier New" charset="0"/>
                <a:ea typeface="Courier New" charset="0"/>
                <a:cs typeface="Courier New" charset="0"/>
              </a:rPr>
              <a:t>))</a:t>
            </a:r>
          </a:p>
          <a:p>
            <a:pPr marL="0" indent="0">
              <a:buNone/>
            </a:pPr>
            <a:endParaRPr lang="en-US" sz="2000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endParaRPr lang="en-US" sz="2000" dirty="0">
              <a:latin typeface="Courier New" charset="0"/>
              <a:ea typeface="Courier New" charset="0"/>
              <a:cs typeface="Courier New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033153" y="2339439"/>
            <a:ext cx="403761" cy="13775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1947553" y="2339439"/>
            <a:ext cx="95744" cy="18763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2957697" y="2339439"/>
            <a:ext cx="404503" cy="23275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4821752" y="2386941"/>
            <a:ext cx="59006" cy="16143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88001" y="3716977"/>
            <a:ext cx="1151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ggplot</a:t>
            </a:r>
            <a:r>
              <a:rPr lang="en-US" dirty="0" smtClean="0"/>
              <a:t> call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348590" y="4277096"/>
            <a:ext cx="1151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 set to plot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641146" y="4738761"/>
            <a:ext cx="1477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aesthetic call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045770" y="4031074"/>
            <a:ext cx="3625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variables to plot on the axes, variables to color or to group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12519" y="5859875"/>
            <a:ext cx="6187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If you run just this, what happens?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Why?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16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structure of a </a:t>
            </a:r>
            <a:r>
              <a:rPr lang="en-US" dirty="0" err="1" smtClean="0"/>
              <a:t>ggplot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78767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>
                <a:latin typeface="Courier New" charset="0"/>
                <a:ea typeface="Courier New" charset="0"/>
                <a:cs typeface="Courier New" charset="0"/>
              </a:rPr>
              <a:t>ggplot</a:t>
            </a:r>
            <a:r>
              <a:rPr lang="en-US" sz="2000" dirty="0">
                <a:latin typeface="Courier New" charset="0"/>
                <a:ea typeface="Courier New" charset="0"/>
                <a:cs typeface="Courier New" charset="0"/>
              </a:rPr>
              <a:t>(vices, </a:t>
            </a:r>
            <a:r>
              <a:rPr lang="en-US" sz="2000" dirty="0" err="1">
                <a:latin typeface="Courier New" charset="0"/>
                <a:ea typeface="Courier New" charset="0"/>
                <a:cs typeface="Courier New" charset="0"/>
              </a:rPr>
              <a:t>aes</a:t>
            </a:r>
            <a:r>
              <a:rPr lang="en-US" sz="2000" dirty="0">
                <a:latin typeface="Courier New" charset="0"/>
                <a:ea typeface="Courier New" charset="0"/>
                <a:cs typeface="Courier New" charset="0"/>
              </a:rPr>
              <a:t>(x = Year, y = </a:t>
            </a:r>
            <a:r>
              <a:rPr lang="en-US" sz="2000" dirty="0" err="1">
                <a:latin typeface="Courier New" charset="0"/>
                <a:ea typeface="Courier New" charset="0"/>
                <a:cs typeface="Courier New" charset="0"/>
              </a:rPr>
              <a:t>Length_Minutes</a:t>
            </a:r>
            <a:r>
              <a:rPr lang="en-US" sz="2000" dirty="0" smtClean="0">
                <a:latin typeface="Courier New" charset="0"/>
                <a:ea typeface="Courier New" charset="0"/>
                <a:cs typeface="Courier New" charset="0"/>
              </a:rPr>
              <a:t>)) +</a:t>
            </a:r>
          </a:p>
          <a:p>
            <a:pPr marL="0" indent="0">
              <a:buNone/>
            </a:pPr>
            <a:r>
              <a:rPr lang="en-US" sz="2000" dirty="0" err="1" smtClean="0">
                <a:latin typeface="Courier New" charset="0"/>
                <a:ea typeface="Courier New" charset="0"/>
                <a:cs typeface="Courier New" charset="0"/>
              </a:rPr>
              <a:t>geom_point</a:t>
            </a:r>
            <a:r>
              <a:rPr lang="en-US" sz="2000" dirty="0" smtClean="0">
                <a:latin typeface="Courier New" charset="0"/>
                <a:ea typeface="Courier New" charset="0"/>
                <a:cs typeface="Courier New" charset="0"/>
              </a:rPr>
              <a:t>()</a:t>
            </a:r>
            <a:endParaRPr lang="en-US" sz="2000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endParaRPr lang="en-US" sz="2000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endParaRPr lang="en-US" sz="2000" dirty="0">
              <a:latin typeface="Courier New" charset="0"/>
              <a:ea typeface="Courier New" charset="0"/>
              <a:cs typeface="Courier New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8313099" y="2885704"/>
            <a:ext cx="11504" cy="17687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1375930" y="3453740"/>
            <a:ext cx="11504" cy="17687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4742" y="5342053"/>
            <a:ext cx="2491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geom</a:t>
            </a:r>
            <a:r>
              <a:rPr lang="en-US" dirty="0" smtClean="0"/>
              <a:t> for points (scatterplot)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872106" y="4738207"/>
            <a:ext cx="2271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add something to your plot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1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structure of a </a:t>
            </a:r>
            <a:r>
              <a:rPr lang="en-US" dirty="0" err="1" smtClean="0"/>
              <a:t>ggplot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78767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>
                <a:latin typeface="Courier New" charset="0"/>
                <a:ea typeface="Courier New" charset="0"/>
                <a:cs typeface="Courier New" charset="0"/>
              </a:rPr>
              <a:t>ggplot</a:t>
            </a:r>
            <a:r>
              <a:rPr lang="en-US" sz="2000" dirty="0">
                <a:latin typeface="Courier New" charset="0"/>
                <a:ea typeface="Courier New" charset="0"/>
                <a:cs typeface="Courier New" charset="0"/>
              </a:rPr>
              <a:t>(vices, </a:t>
            </a:r>
            <a:r>
              <a:rPr lang="en-US" sz="2000" dirty="0" err="1">
                <a:latin typeface="Courier New" charset="0"/>
                <a:ea typeface="Courier New" charset="0"/>
                <a:cs typeface="Courier New" charset="0"/>
              </a:rPr>
              <a:t>aes</a:t>
            </a:r>
            <a:r>
              <a:rPr lang="en-US" sz="2000" dirty="0">
                <a:latin typeface="Courier New" charset="0"/>
                <a:ea typeface="Courier New" charset="0"/>
                <a:cs typeface="Courier New" charset="0"/>
              </a:rPr>
              <a:t>(x = Year, y = </a:t>
            </a:r>
            <a:r>
              <a:rPr lang="en-US" sz="2000" dirty="0" err="1">
                <a:latin typeface="Courier New" charset="0"/>
                <a:ea typeface="Courier New" charset="0"/>
                <a:cs typeface="Courier New" charset="0"/>
              </a:rPr>
              <a:t>Length_Minutes</a:t>
            </a:r>
            <a:r>
              <a:rPr lang="en-US" sz="2000" dirty="0">
                <a:latin typeface="Courier New" charset="0"/>
                <a:ea typeface="Courier New" charset="0"/>
                <a:cs typeface="Courier New" charset="0"/>
              </a:rPr>
              <a:t>)) +  </a:t>
            </a:r>
            <a:r>
              <a:rPr lang="en-US" sz="2000" dirty="0" err="1">
                <a:latin typeface="Courier New" charset="0"/>
                <a:ea typeface="Courier New" charset="0"/>
                <a:cs typeface="Courier New" charset="0"/>
              </a:rPr>
              <a:t>geom_point</a:t>
            </a:r>
            <a:r>
              <a:rPr lang="en-US" sz="2000" dirty="0">
                <a:latin typeface="Courier New" charset="0"/>
                <a:ea typeface="Courier New" charset="0"/>
                <a:cs typeface="Courier New" charset="0"/>
              </a:rPr>
              <a:t>() + </a:t>
            </a:r>
            <a:r>
              <a:rPr lang="en-US" sz="2000" dirty="0" err="1">
                <a:latin typeface="Courier New" charset="0"/>
                <a:ea typeface="Courier New" charset="0"/>
                <a:cs typeface="Courier New" charset="0"/>
              </a:rPr>
              <a:t>geom_smooth</a:t>
            </a:r>
            <a:r>
              <a:rPr lang="en-US" sz="2000" dirty="0" smtClean="0">
                <a:latin typeface="Courier New" charset="0"/>
                <a:ea typeface="Courier New" charset="0"/>
                <a:cs typeface="Courier New" charset="0"/>
              </a:rPr>
              <a:t>()</a:t>
            </a:r>
          </a:p>
          <a:p>
            <a:pPr marL="0" indent="0">
              <a:buNone/>
            </a:pPr>
            <a:endParaRPr lang="en-US" sz="2000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en-US" sz="2000" dirty="0" err="1" smtClean="0">
                <a:latin typeface="Courier New" charset="0"/>
                <a:ea typeface="Courier New" charset="0"/>
                <a:cs typeface="Courier New" charset="0"/>
              </a:rPr>
              <a:t>ggplot</a:t>
            </a:r>
            <a:r>
              <a:rPr lang="en-US" sz="2000" dirty="0" smtClean="0">
                <a:latin typeface="Courier New" charset="0"/>
                <a:ea typeface="Courier New" charset="0"/>
                <a:cs typeface="Courier New" charset="0"/>
              </a:rPr>
              <a:t>(vices</a:t>
            </a:r>
            <a:r>
              <a:rPr lang="en-US" sz="2000" dirty="0"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sz="2000" dirty="0" err="1">
                <a:latin typeface="Courier New" charset="0"/>
                <a:ea typeface="Courier New" charset="0"/>
                <a:cs typeface="Courier New" charset="0"/>
              </a:rPr>
              <a:t>aes</a:t>
            </a:r>
            <a:r>
              <a:rPr lang="en-US" sz="2000" dirty="0">
                <a:latin typeface="Courier New" charset="0"/>
                <a:ea typeface="Courier New" charset="0"/>
                <a:cs typeface="Courier New" charset="0"/>
              </a:rPr>
              <a:t>(x = Year, y = </a:t>
            </a:r>
            <a:r>
              <a:rPr lang="en-US" sz="2000" dirty="0" err="1">
                <a:latin typeface="Courier New" charset="0"/>
                <a:ea typeface="Courier New" charset="0"/>
                <a:cs typeface="Courier New" charset="0"/>
              </a:rPr>
              <a:t>Length_Minutes</a:t>
            </a:r>
            <a:r>
              <a:rPr lang="en-US" sz="2000" dirty="0">
                <a:latin typeface="Courier New" charset="0"/>
                <a:ea typeface="Courier New" charset="0"/>
                <a:cs typeface="Courier New" charset="0"/>
              </a:rPr>
              <a:t>)) +  </a:t>
            </a:r>
            <a:r>
              <a:rPr lang="en-US" sz="2000" dirty="0" err="1">
                <a:latin typeface="Courier New" charset="0"/>
                <a:ea typeface="Courier New" charset="0"/>
                <a:cs typeface="Courier New" charset="0"/>
              </a:rPr>
              <a:t>geom_point</a:t>
            </a:r>
            <a:r>
              <a:rPr lang="en-US" sz="2000" dirty="0">
                <a:latin typeface="Courier New" charset="0"/>
                <a:ea typeface="Courier New" charset="0"/>
                <a:cs typeface="Courier New" charset="0"/>
              </a:rPr>
              <a:t>() + </a:t>
            </a:r>
            <a:r>
              <a:rPr lang="en-US" sz="2000" dirty="0" err="1">
                <a:latin typeface="Courier New" charset="0"/>
                <a:ea typeface="Courier New" charset="0"/>
                <a:cs typeface="Courier New" charset="0"/>
              </a:rPr>
              <a:t>geom_smooth</a:t>
            </a:r>
            <a:r>
              <a:rPr lang="en-US" sz="2000" dirty="0">
                <a:latin typeface="Courier New" charset="0"/>
                <a:ea typeface="Courier New" charset="0"/>
                <a:cs typeface="Courier New" charset="0"/>
              </a:rPr>
              <a:t>(method="lm")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4285386" y="3107927"/>
            <a:ext cx="868507" cy="184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153892" y="3107927"/>
            <a:ext cx="4049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Add a trend line (</a:t>
            </a:r>
            <a:r>
              <a:rPr lang="en-US" dirty="0" err="1" smtClean="0"/>
              <a:t>default:loess</a:t>
            </a:r>
            <a:r>
              <a:rPr lang="en-US" dirty="0" smtClean="0"/>
              <a:t> / GAM)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712528" y="4106419"/>
            <a:ext cx="322610" cy="4187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465865" y="4507351"/>
            <a:ext cx="4049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Force a trend line linear trend 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2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structure of a </a:t>
            </a:r>
            <a:r>
              <a:rPr lang="en-US" dirty="0" err="1" smtClean="0"/>
              <a:t>ggplot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78767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>
                <a:latin typeface="Courier New" charset="0"/>
                <a:ea typeface="Courier New" charset="0"/>
                <a:cs typeface="Courier New" charset="0"/>
              </a:rPr>
              <a:t>ggplot</a:t>
            </a:r>
            <a:r>
              <a:rPr lang="en-US" sz="2000" dirty="0">
                <a:latin typeface="Courier New" charset="0"/>
                <a:ea typeface="Courier New" charset="0"/>
                <a:cs typeface="Courier New" charset="0"/>
              </a:rPr>
              <a:t>(vices, </a:t>
            </a:r>
            <a:r>
              <a:rPr lang="en-US" sz="2000" dirty="0" err="1">
                <a:latin typeface="Courier New" charset="0"/>
                <a:ea typeface="Courier New" charset="0"/>
                <a:cs typeface="Courier New" charset="0"/>
              </a:rPr>
              <a:t>aes</a:t>
            </a:r>
            <a:r>
              <a:rPr lang="en-US" sz="2000" dirty="0">
                <a:latin typeface="Courier New" charset="0"/>
                <a:ea typeface="Courier New" charset="0"/>
                <a:cs typeface="Courier New" charset="0"/>
              </a:rPr>
              <a:t>(x = Year, y = </a:t>
            </a:r>
            <a:r>
              <a:rPr lang="en-US" sz="2000" dirty="0" err="1" smtClean="0">
                <a:latin typeface="Courier New" charset="0"/>
                <a:ea typeface="Courier New" charset="0"/>
                <a:cs typeface="Courier New" charset="0"/>
              </a:rPr>
              <a:t>Length_Minutes</a:t>
            </a:r>
            <a:r>
              <a:rPr lang="en-US" sz="2000" dirty="0" smtClean="0"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sz="2000" dirty="0" err="1" smtClean="0">
                <a:latin typeface="Courier New" charset="0"/>
                <a:ea typeface="Courier New" charset="0"/>
                <a:cs typeface="Courier New" charset="0"/>
              </a:rPr>
              <a:t>colour</a:t>
            </a:r>
            <a:r>
              <a:rPr lang="en-US" sz="2000" dirty="0" smtClean="0">
                <a:latin typeface="Courier New" charset="0"/>
                <a:ea typeface="Courier New" charset="0"/>
                <a:cs typeface="Courier New" charset="0"/>
              </a:rPr>
              <a:t> = Company)) +</a:t>
            </a:r>
          </a:p>
          <a:p>
            <a:pPr marL="0" indent="0">
              <a:buNone/>
            </a:pPr>
            <a:r>
              <a:rPr lang="en-US" sz="2000" dirty="0" err="1" smtClean="0">
                <a:latin typeface="Courier New" charset="0"/>
                <a:ea typeface="Courier New" charset="0"/>
                <a:cs typeface="Courier New" charset="0"/>
              </a:rPr>
              <a:t>geom_point</a:t>
            </a:r>
            <a:r>
              <a:rPr lang="en-US" sz="2000" dirty="0" smtClean="0">
                <a:latin typeface="Courier New" charset="0"/>
                <a:ea typeface="Courier New" charset="0"/>
                <a:cs typeface="Courier New" charset="0"/>
              </a:rPr>
              <a:t>()</a:t>
            </a:r>
            <a:endParaRPr lang="en-US" sz="2000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endParaRPr lang="en-US" sz="2000" dirty="0">
              <a:latin typeface="Courier New" charset="0"/>
              <a:ea typeface="Courier New" charset="0"/>
              <a:cs typeface="Courier New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2967223" y="3239384"/>
            <a:ext cx="11504" cy="17687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329786" y="5008116"/>
            <a:ext cx="3394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Add in </a:t>
            </a:r>
            <a:r>
              <a:rPr lang="en-US" dirty="0" err="1" smtClean="0"/>
              <a:t>colouring</a:t>
            </a:r>
            <a:r>
              <a:rPr lang="en-US" dirty="0" smtClean="0"/>
              <a:t> by company!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00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useful plots </a:t>
            </a:r>
            <a:r>
              <a:rPr lang="en-US" dirty="0" smtClean="0"/>
              <a:t>on raw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dirty="0" smtClean="0">
                <a:latin typeface="Courier New" charset="0"/>
                <a:ea typeface="Courier New" charset="0"/>
                <a:cs typeface="Courier New" charset="0"/>
              </a:rPr>
              <a:t>#Boxplot</a:t>
            </a:r>
          </a:p>
          <a:p>
            <a:pPr marL="0" indent="0">
              <a:buNone/>
            </a:pPr>
            <a:r>
              <a:rPr lang="en-US" sz="2000" dirty="0" err="1">
                <a:latin typeface="Courier New" charset="0"/>
                <a:ea typeface="Courier New" charset="0"/>
                <a:cs typeface="Courier New" charset="0"/>
              </a:rPr>
              <a:t>ggplot</a:t>
            </a:r>
            <a:r>
              <a:rPr lang="en-US" sz="2000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sz="2000" dirty="0" err="1">
                <a:latin typeface="Courier New" charset="0"/>
                <a:ea typeface="Courier New" charset="0"/>
                <a:cs typeface="Courier New" charset="0"/>
              </a:rPr>
              <a:t>new_vices</a:t>
            </a:r>
            <a:r>
              <a:rPr lang="en-US" sz="2000" dirty="0"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sz="2000" dirty="0" err="1">
                <a:latin typeface="Courier New" charset="0"/>
                <a:ea typeface="Courier New" charset="0"/>
                <a:cs typeface="Courier New" charset="0"/>
              </a:rPr>
              <a:t>aes</a:t>
            </a:r>
            <a:r>
              <a:rPr lang="en-US" sz="2000" dirty="0">
                <a:latin typeface="Courier New" charset="0"/>
                <a:ea typeface="Courier New" charset="0"/>
                <a:cs typeface="Courier New" charset="0"/>
              </a:rPr>
              <a:t>(x=1, y = </a:t>
            </a:r>
            <a:r>
              <a:rPr lang="en-US" sz="2000" dirty="0" err="1">
                <a:latin typeface="Courier New" charset="0"/>
                <a:ea typeface="Courier New" charset="0"/>
                <a:cs typeface="Courier New" charset="0"/>
              </a:rPr>
              <a:t>Length_Minutes</a:t>
            </a:r>
            <a:r>
              <a:rPr lang="en-US" sz="2000" dirty="0">
                <a:latin typeface="Courier New" charset="0"/>
                <a:ea typeface="Courier New" charset="0"/>
                <a:cs typeface="Courier New" charset="0"/>
              </a:rPr>
              <a:t>)) + </a:t>
            </a:r>
            <a:r>
              <a:rPr lang="en-US" sz="2000" dirty="0" err="1">
                <a:latin typeface="Courier New" charset="0"/>
                <a:ea typeface="Courier New" charset="0"/>
                <a:cs typeface="Courier New" charset="0"/>
              </a:rPr>
              <a:t>geom_boxplot</a:t>
            </a:r>
            <a:r>
              <a:rPr lang="en-US" sz="2000" dirty="0" smtClean="0">
                <a:latin typeface="Courier New" charset="0"/>
                <a:ea typeface="Courier New" charset="0"/>
                <a:cs typeface="Courier New" charset="0"/>
              </a:rPr>
              <a:t>()</a:t>
            </a:r>
          </a:p>
          <a:p>
            <a:pPr marL="0" indent="0">
              <a:buNone/>
            </a:pPr>
            <a:endParaRPr lang="en-US" sz="2000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en-US" sz="2000" dirty="0" err="1">
                <a:latin typeface="Courier New" charset="0"/>
                <a:ea typeface="Courier New" charset="0"/>
                <a:cs typeface="Courier New" charset="0"/>
              </a:rPr>
              <a:t>ggplot</a:t>
            </a:r>
            <a:r>
              <a:rPr lang="en-US" sz="2000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sz="2000" dirty="0" err="1">
                <a:latin typeface="Courier New" charset="0"/>
                <a:ea typeface="Courier New" charset="0"/>
                <a:cs typeface="Courier New" charset="0"/>
              </a:rPr>
              <a:t>new_vices</a:t>
            </a:r>
            <a:r>
              <a:rPr lang="en-US" sz="2000" dirty="0"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sz="2000" dirty="0" err="1">
                <a:latin typeface="Courier New" charset="0"/>
                <a:ea typeface="Courier New" charset="0"/>
                <a:cs typeface="Courier New" charset="0"/>
              </a:rPr>
              <a:t>aes</a:t>
            </a:r>
            <a:r>
              <a:rPr lang="en-US" sz="2000" dirty="0">
                <a:latin typeface="Courier New" charset="0"/>
                <a:ea typeface="Courier New" charset="0"/>
                <a:cs typeface="Courier New" charset="0"/>
              </a:rPr>
              <a:t>(x=Company, y = </a:t>
            </a:r>
            <a:r>
              <a:rPr lang="en-US" sz="2000" dirty="0" err="1">
                <a:latin typeface="Courier New" charset="0"/>
                <a:ea typeface="Courier New" charset="0"/>
                <a:cs typeface="Courier New" charset="0"/>
              </a:rPr>
              <a:t>Length_Minutes</a:t>
            </a:r>
            <a:r>
              <a:rPr lang="en-US" sz="2000" dirty="0">
                <a:latin typeface="Courier New" charset="0"/>
                <a:ea typeface="Courier New" charset="0"/>
                <a:cs typeface="Courier New" charset="0"/>
              </a:rPr>
              <a:t>)) + </a:t>
            </a:r>
            <a:r>
              <a:rPr lang="en-US" sz="2000" dirty="0" err="1">
                <a:latin typeface="Courier New" charset="0"/>
                <a:ea typeface="Courier New" charset="0"/>
                <a:cs typeface="Courier New" charset="0"/>
              </a:rPr>
              <a:t>geom_boxplot</a:t>
            </a:r>
            <a:r>
              <a:rPr lang="en-US" sz="2000" dirty="0">
                <a:latin typeface="Courier New" charset="0"/>
                <a:ea typeface="Courier New" charset="0"/>
                <a:cs typeface="Courier New" charset="0"/>
              </a:rPr>
              <a:t>()</a:t>
            </a:r>
          </a:p>
          <a:p>
            <a:pPr marL="0" indent="0">
              <a:buNone/>
            </a:pPr>
            <a:endParaRPr lang="en-US" sz="2000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Courier New" charset="0"/>
                <a:ea typeface="Courier New" charset="0"/>
                <a:cs typeface="Courier New" charset="0"/>
              </a:rPr>
              <a:t>#Violin plot</a:t>
            </a:r>
          </a:p>
          <a:p>
            <a:pPr marL="0" indent="0">
              <a:buNone/>
            </a:pPr>
            <a:r>
              <a:rPr lang="en-US" sz="2000" dirty="0" err="1">
                <a:latin typeface="Courier New" charset="0"/>
                <a:ea typeface="Courier New" charset="0"/>
                <a:cs typeface="Courier New" charset="0"/>
              </a:rPr>
              <a:t>ggplot</a:t>
            </a:r>
            <a:r>
              <a:rPr lang="en-US" sz="2000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sz="2000" dirty="0" err="1">
                <a:latin typeface="Courier New" charset="0"/>
                <a:ea typeface="Courier New" charset="0"/>
                <a:cs typeface="Courier New" charset="0"/>
              </a:rPr>
              <a:t>new_vices</a:t>
            </a:r>
            <a:r>
              <a:rPr lang="en-US" sz="2000" dirty="0"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sz="2000" dirty="0" err="1">
                <a:latin typeface="Courier New" charset="0"/>
                <a:ea typeface="Courier New" charset="0"/>
                <a:cs typeface="Courier New" charset="0"/>
              </a:rPr>
              <a:t>aes</a:t>
            </a:r>
            <a:r>
              <a:rPr lang="en-US" sz="2000" dirty="0">
                <a:latin typeface="Courier New" charset="0"/>
                <a:ea typeface="Courier New" charset="0"/>
                <a:cs typeface="Courier New" charset="0"/>
              </a:rPr>
              <a:t>(x=1, y = </a:t>
            </a:r>
            <a:r>
              <a:rPr lang="en-US" sz="2000" dirty="0" err="1">
                <a:latin typeface="Courier New" charset="0"/>
                <a:ea typeface="Courier New" charset="0"/>
                <a:cs typeface="Courier New" charset="0"/>
              </a:rPr>
              <a:t>Length_Minutes</a:t>
            </a:r>
            <a:r>
              <a:rPr lang="en-US" sz="2000" dirty="0">
                <a:latin typeface="Courier New" charset="0"/>
                <a:ea typeface="Courier New" charset="0"/>
                <a:cs typeface="Courier New" charset="0"/>
              </a:rPr>
              <a:t>)) + </a:t>
            </a:r>
            <a:r>
              <a:rPr lang="en-US" sz="2000" dirty="0" err="1" smtClean="0">
                <a:latin typeface="Courier New" charset="0"/>
                <a:ea typeface="Courier New" charset="0"/>
                <a:cs typeface="Courier New" charset="0"/>
              </a:rPr>
              <a:t>geom_violin</a:t>
            </a:r>
            <a:r>
              <a:rPr lang="en-US" sz="2000" dirty="0" smtClean="0">
                <a:latin typeface="Courier New" charset="0"/>
                <a:ea typeface="Courier New" charset="0"/>
                <a:cs typeface="Courier New" charset="0"/>
              </a:rPr>
              <a:t>()</a:t>
            </a:r>
          </a:p>
          <a:p>
            <a:pPr marL="0" indent="0">
              <a:buNone/>
            </a:pPr>
            <a:endParaRPr lang="en-US" sz="2000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Courier New" charset="0"/>
                <a:ea typeface="Courier New" charset="0"/>
                <a:cs typeface="Courier New" charset="0"/>
              </a:rPr>
              <a:t>#Density plot</a:t>
            </a:r>
          </a:p>
          <a:p>
            <a:pPr marL="0" indent="0">
              <a:buNone/>
            </a:pPr>
            <a:r>
              <a:rPr lang="en-US" sz="2000" dirty="0" err="1">
                <a:latin typeface="Courier New" charset="0"/>
                <a:ea typeface="Courier New" charset="0"/>
                <a:cs typeface="Courier New" charset="0"/>
              </a:rPr>
              <a:t>ggplot</a:t>
            </a:r>
            <a:r>
              <a:rPr lang="en-US" sz="2000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sz="2000" dirty="0" err="1">
                <a:latin typeface="Courier New" charset="0"/>
                <a:ea typeface="Courier New" charset="0"/>
                <a:cs typeface="Courier New" charset="0"/>
              </a:rPr>
              <a:t>new_vices</a:t>
            </a:r>
            <a:r>
              <a:rPr lang="en-US" sz="2000" dirty="0"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sz="2000" dirty="0" err="1" smtClean="0">
                <a:latin typeface="Courier New" charset="0"/>
                <a:ea typeface="Courier New" charset="0"/>
                <a:cs typeface="Courier New" charset="0"/>
              </a:rPr>
              <a:t>aes</a:t>
            </a:r>
            <a:r>
              <a:rPr lang="en-US" sz="2000" dirty="0" smtClean="0">
                <a:latin typeface="Courier New" charset="0"/>
                <a:ea typeface="Courier New" charset="0"/>
                <a:cs typeface="Courier New" charset="0"/>
              </a:rPr>
              <a:t>(x=</a:t>
            </a:r>
            <a:r>
              <a:rPr lang="en-US" sz="2000" dirty="0" err="1" smtClean="0">
                <a:latin typeface="Courier New" charset="0"/>
                <a:ea typeface="Courier New" charset="0"/>
                <a:cs typeface="Courier New" charset="0"/>
              </a:rPr>
              <a:t>Length_Minutes</a:t>
            </a:r>
            <a:r>
              <a:rPr lang="en-US" sz="2000" dirty="0">
                <a:latin typeface="Courier New" charset="0"/>
                <a:ea typeface="Courier New" charset="0"/>
                <a:cs typeface="Courier New" charset="0"/>
              </a:rPr>
              <a:t>)) + </a:t>
            </a:r>
            <a:r>
              <a:rPr lang="en-US" sz="2000" dirty="0" err="1" smtClean="0">
                <a:latin typeface="Courier New" charset="0"/>
                <a:ea typeface="Courier New" charset="0"/>
                <a:cs typeface="Courier New" charset="0"/>
              </a:rPr>
              <a:t>geom_density</a:t>
            </a:r>
            <a:r>
              <a:rPr lang="en-US" sz="2000" dirty="0" smtClean="0">
                <a:latin typeface="Courier New" charset="0"/>
                <a:ea typeface="Courier New" charset="0"/>
                <a:cs typeface="Courier New" charset="0"/>
              </a:rPr>
              <a:t>()</a:t>
            </a:r>
          </a:p>
          <a:p>
            <a:pPr marL="0" indent="0">
              <a:buNone/>
            </a:pPr>
            <a:endParaRPr lang="en-US" sz="2000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endParaRPr lang="en-US" sz="2000" dirty="0"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04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useful plots </a:t>
            </a:r>
            <a:r>
              <a:rPr lang="en-US" dirty="0" smtClean="0"/>
              <a:t>on raw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5625"/>
            <a:ext cx="91440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>
                <a:latin typeface="Courier New" charset="0"/>
                <a:ea typeface="Courier New" charset="0"/>
                <a:cs typeface="Courier New" charset="0"/>
              </a:rPr>
              <a:t>library(</a:t>
            </a:r>
            <a:r>
              <a:rPr lang="en-US" sz="1800" dirty="0" err="1" smtClean="0">
                <a:latin typeface="Courier New" charset="0"/>
                <a:ea typeface="Courier New" charset="0"/>
                <a:cs typeface="Courier New" charset="0"/>
              </a:rPr>
              <a:t>ez</a:t>
            </a:r>
            <a:r>
              <a:rPr lang="en-US" sz="1800" dirty="0" smtClean="0">
                <a:latin typeface="Courier New" charset="0"/>
                <a:ea typeface="Courier New" charset="0"/>
                <a:cs typeface="Courier New" charset="0"/>
              </a:rPr>
              <a:t>)</a:t>
            </a:r>
          </a:p>
          <a:p>
            <a:pPr marL="0" indent="0">
              <a:buNone/>
            </a:pPr>
            <a:r>
              <a:rPr lang="en-US" sz="1800" dirty="0" smtClean="0">
                <a:latin typeface="Courier New" charset="0"/>
                <a:ea typeface="Courier New" charset="0"/>
                <a:cs typeface="Courier New" charset="0"/>
              </a:rPr>
              <a:t>data(ANT)</a:t>
            </a:r>
            <a:endParaRPr lang="en-US" sz="1800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endParaRPr lang="en-US" sz="1800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ggplot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(ANT, </a:t>
            </a:r>
            <a:r>
              <a:rPr lang="en-US" sz="1800" dirty="0" err="1" smtClean="0">
                <a:latin typeface="Courier New" charset="0"/>
                <a:ea typeface="Courier New" charset="0"/>
                <a:cs typeface="Courier New" charset="0"/>
              </a:rPr>
              <a:t>aes</a:t>
            </a:r>
            <a:r>
              <a:rPr lang="en-US" sz="1800" dirty="0" smtClean="0">
                <a:latin typeface="Courier New" charset="0"/>
                <a:ea typeface="Courier New" charset="0"/>
                <a:cs typeface="Courier New" charset="0"/>
              </a:rPr>
              <a:t>(x=flank, y=</a:t>
            </a:r>
            <a:r>
              <a:rPr lang="en-US" sz="1800" dirty="0" err="1" smtClean="0">
                <a:latin typeface="Courier New" charset="0"/>
                <a:ea typeface="Courier New" charset="0"/>
                <a:cs typeface="Courier New" charset="0"/>
              </a:rPr>
              <a:t>rt,colour</a:t>
            </a:r>
            <a:r>
              <a:rPr lang="en-US" sz="1800" dirty="0" smtClean="0">
                <a:latin typeface="Courier New" charset="0"/>
                <a:ea typeface="Courier New" charset="0"/>
                <a:cs typeface="Courier New" charset="0"/>
              </a:rPr>
              <a:t>=factor(error))) + </a:t>
            </a:r>
            <a:r>
              <a:rPr lang="en-US" sz="1800" dirty="0" err="1" smtClean="0">
                <a:latin typeface="Courier New" charset="0"/>
                <a:ea typeface="Courier New" charset="0"/>
                <a:cs typeface="Courier New" charset="0"/>
              </a:rPr>
              <a:t>geom_point</a:t>
            </a:r>
            <a:r>
              <a:rPr lang="en-US" sz="1800" dirty="0" smtClean="0">
                <a:latin typeface="Courier New" charset="0"/>
                <a:ea typeface="Courier New" charset="0"/>
                <a:cs typeface="Courier New" charset="0"/>
              </a:rPr>
              <a:t>(position=</a:t>
            </a:r>
            <a:r>
              <a:rPr lang="en-US" sz="1800" dirty="0" err="1" smtClean="0">
                <a:latin typeface="Courier New" charset="0"/>
                <a:ea typeface="Courier New" charset="0"/>
                <a:cs typeface="Courier New" charset="0"/>
              </a:rPr>
              <a:t>position_jitter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(), alpha=.3</a:t>
            </a:r>
            <a:r>
              <a:rPr lang="en-US" sz="1800" dirty="0" smtClean="0">
                <a:latin typeface="Courier New" charset="0"/>
                <a:ea typeface="Courier New" charset="0"/>
                <a:cs typeface="Courier New" charset="0"/>
              </a:rPr>
              <a:t>)</a:t>
            </a:r>
          </a:p>
          <a:p>
            <a:pPr marL="0" indent="0">
              <a:buNone/>
            </a:pPr>
            <a:endParaRPr lang="en-US" sz="1800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ggplot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(ANT, </a:t>
            </a: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aes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(x=</a:t>
            </a: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rt,fill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=flank)) + </a:t>
            </a: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geom_density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(alpha=.4) + </a:t>
            </a: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facet_wrap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(~error)</a:t>
            </a:r>
            <a:endParaRPr lang="en-US" sz="1800" dirty="0"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93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Plots on aggregated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Plot the proportion of time spend using tobacco by company</a:t>
            </a:r>
            <a:endParaRPr lang="en-US" dirty="0"/>
          </a:p>
          <a:p>
            <a:r>
              <a:rPr lang="en-US" dirty="0" smtClean="0"/>
              <a:t>I prefer to create a summary data frame with this information</a:t>
            </a:r>
          </a:p>
          <a:p>
            <a:r>
              <a:rPr lang="en-US" dirty="0" smtClean="0"/>
              <a:t>We did this before!</a:t>
            </a:r>
          </a:p>
          <a:p>
            <a:r>
              <a:rPr lang="en-US" dirty="0" smtClean="0"/>
              <a:t>It's saved in our script!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88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Plots on aggregated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>
                <a:latin typeface="Courier New" charset="0"/>
                <a:ea typeface="Courier New" charset="0"/>
                <a:cs typeface="Courier New" charset="0"/>
              </a:rPr>
              <a:t>summary &lt;- vices %&gt;%</a:t>
            </a:r>
            <a:endParaRPr lang="en-US" sz="1800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mutate(</a:t>
            </a:r>
          </a:p>
          <a:p>
            <a:pPr marL="0" indent="0">
              <a:buNone/>
            </a:pP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Tobacco_Minutes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 = </a:t>
            </a: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Tobacco_Seconds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/60,</a:t>
            </a:r>
          </a:p>
          <a:p>
            <a:pPr marL="0" indent="0">
              <a:buNone/>
            </a:pP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Alcohol_Minutes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 = </a:t>
            </a: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Alcohol_Seconds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/60,</a:t>
            </a:r>
          </a:p>
          <a:p>
            <a:pPr marL="0" indent="0">
              <a:buNone/>
            </a:pP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propTobac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 = </a:t>
            </a: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Tobacco_Minutes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 / </a:t>
            </a: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Length_Minutes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,</a:t>
            </a:r>
          </a:p>
          <a:p>
            <a:pPr marL="0" indent="0">
              <a:buNone/>
            </a:pP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propAlc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 = </a:t>
            </a: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Alcohol_Minutes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 / </a:t>
            </a: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Length_Minutes</a:t>
            </a:r>
            <a:endParaRPr lang="en-US" sz="1800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)%&gt;%</a:t>
            </a:r>
          </a:p>
          <a:p>
            <a:pPr marL="0" indent="0">
              <a:buNone/>
            </a:pP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group_by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(Company)%&gt;%</a:t>
            </a:r>
          </a:p>
          <a:p>
            <a:pPr marL="0" indent="0">
              <a:buNone/>
            </a:pP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summarise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meanPropTobac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 = mean(</a:t>
            </a: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propTobac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),</a:t>
            </a:r>
          </a:p>
          <a:p>
            <a:pPr marL="0" indent="0">
              <a:buNone/>
            </a:pP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meanPropAlc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=mean(</a:t>
            </a: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propAlc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)</a:t>
            </a:r>
          </a:p>
          <a:p>
            <a:pPr marL="0" indent="0">
              <a:buNone/>
            </a:pP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8704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Plots on aggregated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>
                <a:latin typeface="Courier New" charset="0"/>
                <a:ea typeface="Courier New" charset="0"/>
                <a:cs typeface="Courier New" charset="0"/>
              </a:rPr>
              <a:t>ggplot</a:t>
            </a:r>
            <a:r>
              <a:rPr lang="en-US" sz="2000" dirty="0">
                <a:latin typeface="Courier New" charset="0"/>
                <a:ea typeface="Courier New" charset="0"/>
                <a:cs typeface="Courier New" charset="0"/>
              </a:rPr>
              <a:t>(summary, </a:t>
            </a:r>
            <a:r>
              <a:rPr lang="en-US" sz="2000" dirty="0" err="1">
                <a:latin typeface="Courier New" charset="0"/>
                <a:ea typeface="Courier New" charset="0"/>
                <a:cs typeface="Courier New" charset="0"/>
              </a:rPr>
              <a:t>aes</a:t>
            </a:r>
            <a:r>
              <a:rPr lang="en-US" sz="2000" dirty="0">
                <a:latin typeface="Courier New" charset="0"/>
                <a:ea typeface="Courier New" charset="0"/>
                <a:cs typeface="Courier New" charset="0"/>
              </a:rPr>
              <a:t>(x=Company, y = </a:t>
            </a:r>
            <a:r>
              <a:rPr lang="en-US" sz="2000" dirty="0" err="1">
                <a:latin typeface="Courier New" charset="0"/>
                <a:ea typeface="Courier New" charset="0"/>
                <a:cs typeface="Courier New" charset="0"/>
              </a:rPr>
              <a:t>meanPropAlc</a:t>
            </a:r>
            <a:r>
              <a:rPr lang="en-US" sz="2000" dirty="0">
                <a:latin typeface="Courier New" charset="0"/>
                <a:ea typeface="Courier New" charset="0"/>
                <a:cs typeface="Courier New" charset="0"/>
              </a:rPr>
              <a:t>)) + </a:t>
            </a:r>
            <a:r>
              <a:rPr lang="en-US" sz="2000" dirty="0" err="1">
                <a:latin typeface="Courier New" charset="0"/>
                <a:ea typeface="Courier New" charset="0"/>
                <a:cs typeface="Courier New" charset="0"/>
              </a:rPr>
              <a:t>geom_bar</a:t>
            </a:r>
            <a:r>
              <a:rPr lang="en-US" sz="2000" dirty="0">
                <a:latin typeface="Courier New" charset="0"/>
                <a:ea typeface="Courier New" charset="0"/>
                <a:cs typeface="Courier New" charset="0"/>
              </a:rPr>
              <a:t>(stat = "identity</a:t>
            </a:r>
            <a:r>
              <a:rPr lang="en-US" sz="2000" dirty="0" smtClean="0">
                <a:latin typeface="Courier New" charset="0"/>
                <a:ea typeface="Courier New" charset="0"/>
                <a:cs typeface="Courier New" charset="0"/>
              </a:rPr>
              <a:t>")</a:t>
            </a:r>
          </a:p>
          <a:p>
            <a:pPr marL="0" indent="0">
              <a:buNone/>
            </a:pPr>
            <a:endParaRPr lang="en-US" sz="2000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What if we wanted to add some error bars?</a:t>
            </a:r>
            <a:endParaRPr lang="en-US" sz="20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38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ggplot2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Implementation of the grammar of graphics in R</a:t>
            </a:r>
          </a:p>
          <a:p>
            <a:pPr lvl="1"/>
            <a:r>
              <a:rPr lang="en-US" dirty="0"/>
              <a:t>By Hadley Wickham – </a:t>
            </a:r>
            <a:r>
              <a:rPr lang="en-US" dirty="0" smtClean="0"/>
              <a:t>ggplot2.org</a:t>
            </a:r>
            <a:endParaRPr lang="en-US" dirty="0"/>
          </a:p>
          <a:p>
            <a:r>
              <a:rPr lang="en-US" dirty="0"/>
              <a:t>Layer based plotting</a:t>
            </a:r>
          </a:p>
          <a:p>
            <a:pPr lvl="1"/>
            <a:r>
              <a:rPr lang="en-US" dirty="0" smtClean="0"/>
              <a:t>Can continually add layers to improve your plot</a:t>
            </a:r>
          </a:p>
          <a:p>
            <a:pPr lvl="1"/>
            <a:r>
              <a:rPr lang="en-US" dirty="0" smtClean="0"/>
              <a:t>Allows </a:t>
            </a:r>
            <a:r>
              <a:rPr lang="en-US" dirty="0"/>
              <a:t>interactive plotting </a:t>
            </a:r>
          </a:p>
          <a:p>
            <a:pPr lvl="1"/>
            <a:endParaRPr lang="en-US" dirty="0" smtClean="0"/>
          </a:p>
        </p:txBody>
      </p:sp>
      <p:pic>
        <p:nvPicPr>
          <p:cNvPr id="4" name="Picture 3" descr="55078149a733dd1a0b42a5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199" y="3942608"/>
            <a:ext cx="4081549" cy="2915392"/>
          </a:xfrm>
          <a:prstGeom prst="rect">
            <a:avLst/>
          </a:prstGeom>
        </p:spPr>
      </p:pic>
      <p:pic>
        <p:nvPicPr>
          <p:cNvPr id="5" name="Picture 4" descr="pointjitter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25969" y="3942608"/>
            <a:ext cx="4518032" cy="282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75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30" y="218364"/>
            <a:ext cx="8775510" cy="650998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sumplot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 &lt;- 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vices %&gt;%</a:t>
            </a:r>
          </a:p>
          <a:p>
            <a:pPr marL="0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mutate(</a:t>
            </a:r>
          </a:p>
          <a:p>
            <a:pPr marL="0" indent="0">
              <a:buNone/>
            </a:pP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Tobacco_Minutes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=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Tobacco_Seconds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/60,</a:t>
            </a:r>
          </a:p>
          <a:p>
            <a:pPr marL="0" indent="0">
              <a:buNone/>
            </a:pP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Alcohol_Minutes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=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Alcohol_Seconds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/60,</a:t>
            </a:r>
          </a:p>
          <a:p>
            <a:pPr marL="0" indent="0">
              <a:buNone/>
            </a:pP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propTobac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=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Tobacco_Minutes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/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Length_Minutes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,</a:t>
            </a:r>
          </a:p>
          <a:p>
            <a:pPr marL="0" indent="0">
              <a:buNone/>
            </a:pP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propAlc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=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Alcohol_Minutes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/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Length_Minutes</a:t>
            </a: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)%&gt;%</a:t>
            </a:r>
          </a:p>
          <a:p>
            <a:pPr marL="0" indent="0">
              <a:buNone/>
            </a:pP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group_by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(Company)%&gt;%</a:t>
            </a:r>
          </a:p>
          <a:p>
            <a:pPr marL="0" indent="0">
              <a:buNone/>
            </a:pP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summarise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(</a:t>
            </a:r>
          </a:p>
          <a:p>
            <a:pPr marL="0" indent="0">
              <a:buNone/>
            </a:pP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meanPropTobac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= mean(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propTobac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),</a:t>
            </a:r>
          </a:p>
          <a:p>
            <a:pPr marL="0" indent="0">
              <a:buNone/>
            </a:pP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meanPropAlc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 = mean(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propAlc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),</a:t>
            </a:r>
          </a:p>
          <a:p>
            <a:pPr marL="0" indent="0">
              <a:buNone/>
            </a:pP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sdAlc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 = 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sd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propAlc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),</a:t>
            </a:r>
          </a:p>
          <a:p>
            <a:pPr marL="0" indent="0">
              <a:buNone/>
            </a:pP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sdTobac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 = 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sd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propTobac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),</a:t>
            </a:r>
          </a:p>
          <a:p>
            <a:pPr marL="0" indent="0">
              <a:buNone/>
            </a:pP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N=n(),</a:t>
            </a:r>
          </a:p>
          <a:p>
            <a:pPr marL="0" indent="0">
              <a:buNone/>
            </a:pP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SERRAlc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 = 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sdAlc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 / 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sqrt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(N),</a:t>
            </a:r>
          </a:p>
          <a:p>
            <a:pPr marL="0" indent="0">
              <a:buNone/>
            </a:pP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SERRTobac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 = 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sdTobac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/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sqrt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(N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),</a:t>
            </a:r>
          </a:p>
          <a:p>
            <a:pPr marL="0" indent="0">
              <a:buNone/>
            </a:pP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upperAlc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 = 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meanPropAlc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 + 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SERRAlc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,</a:t>
            </a:r>
            <a:endParaRPr lang="en-US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lowerAlc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 = 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meanPropAlc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 - 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SERRAlc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,</a:t>
            </a:r>
            <a:endParaRPr lang="en-US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upperTobac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= 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meanPropTobac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+ 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SERRAlc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,</a:t>
            </a: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lowerTobac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= 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meanPropTobac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 - 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SERRAlc</a:t>
            </a: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84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069" y="1825625"/>
            <a:ext cx="8488907" cy="46570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ggplot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sumplot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[</a:t>
            </a: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sumplot$N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&gt;1,], </a:t>
            </a:r>
            <a:r>
              <a:rPr lang="en-US" sz="1800" dirty="0" smtClean="0">
                <a:latin typeface="Courier New" charset="0"/>
                <a:ea typeface="Courier New" charset="0"/>
                <a:cs typeface="Courier New" charset="0"/>
              </a:rPr>
              <a:t/>
            </a:r>
            <a:br>
              <a:rPr lang="en-US" sz="1800" dirty="0" smtClean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sz="1800" dirty="0" err="1" smtClean="0">
                <a:latin typeface="Courier New" charset="0"/>
                <a:ea typeface="Courier New" charset="0"/>
                <a:cs typeface="Courier New" charset="0"/>
              </a:rPr>
              <a:t>aes</a:t>
            </a:r>
            <a:r>
              <a:rPr lang="en-US" sz="1800" dirty="0" smtClean="0">
                <a:latin typeface="Courier New" charset="0"/>
                <a:ea typeface="Courier New" charset="0"/>
                <a:cs typeface="Courier New" charset="0"/>
              </a:rPr>
              <a:t>(x=Company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, y = </a:t>
            </a: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meanPropAlc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)) </a:t>
            </a:r>
            <a:r>
              <a:rPr lang="en-US" sz="1800" dirty="0" smtClean="0">
                <a:latin typeface="Courier New" charset="0"/>
                <a:ea typeface="Courier New" charset="0"/>
                <a:cs typeface="Courier New" charset="0"/>
              </a:rPr>
              <a:t>+</a:t>
            </a:r>
            <a:br>
              <a:rPr lang="en-US" sz="1800" dirty="0" smtClean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sz="1800" dirty="0" err="1" smtClean="0">
                <a:latin typeface="Courier New" charset="0"/>
                <a:ea typeface="Courier New" charset="0"/>
                <a:cs typeface="Courier New" charset="0"/>
              </a:rPr>
              <a:t>geom_bar</a:t>
            </a:r>
            <a:r>
              <a:rPr lang="en-US" sz="1800" dirty="0" smtClean="0">
                <a:latin typeface="Courier New" charset="0"/>
                <a:ea typeface="Courier New" charset="0"/>
                <a:cs typeface="Courier New" charset="0"/>
              </a:rPr>
              <a:t>(stat 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= "identity") + </a:t>
            </a:r>
            <a:br>
              <a:rPr lang="en-US" sz="1800" dirty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sz="1800" dirty="0" err="1" smtClean="0">
                <a:latin typeface="Courier New" charset="0"/>
                <a:ea typeface="Courier New" charset="0"/>
                <a:cs typeface="Courier New" charset="0"/>
              </a:rPr>
              <a:t>geom_errorbar</a:t>
            </a:r>
            <a:r>
              <a:rPr lang="en-US" sz="1800" dirty="0" smtClean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sz="1800" dirty="0" err="1" smtClean="0">
                <a:latin typeface="Courier New" charset="0"/>
                <a:ea typeface="Courier New" charset="0"/>
                <a:cs typeface="Courier New" charset="0"/>
              </a:rPr>
              <a:t>aes</a:t>
            </a:r>
            <a:r>
              <a:rPr lang="en-US" sz="1800" dirty="0" smtClean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sz="1800" dirty="0" err="1" smtClean="0">
                <a:latin typeface="Courier New" charset="0"/>
                <a:ea typeface="Courier New" charset="0"/>
                <a:cs typeface="Courier New" charset="0"/>
              </a:rPr>
              <a:t>ymin</a:t>
            </a:r>
            <a:r>
              <a:rPr lang="en-US" sz="1800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= </a:t>
            </a: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lowerAlc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ymax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 = </a:t>
            </a:r>
            <a:r>
              <a:rPr lang="en-US" sz="1800" dirty="0" err="1">
                <a:latin typeface="Courier New" charset="0"/>
                <a:ea typeface="Courier New" charset="0"/>
                <a:cs typeface="Courier New" charset="0"/>
              </a:rPr>
              <a:t>upperAlc</a:t>
            </a:r>
            <a:r>
              <a:rPr lang="en-US" sz="1800" dirty="0">
                <a:latin typeface="Courier New" charset="0"/>
                <a:ea typeface="Courier New" charset="0"/>
                <a:cs typeface="Courier New" charset="0"/>
              </a:rPr>
              <a:t>, width=.2</a:t>
            </a:r>
            <a:r>
              <a:rPr lang="en-US" sz="1800" dirty="0" smtClean="0">
                <a:latin typeface="Courier New" charset="0"/>
                <a:ea typeface="Courier New" charset="0"/>
                <a:cs typeface="Courier New" charset="0"/>
              </a:rPr>
              <a:t>))</a:t>
            </a:r>
          </a:p>
          <a:p>
            <a:pPr marL="0" indent="0">
              <a:buNone/>
            </a:pPr>
            <a:endParaRPr lang="en-US" sz="1800" dirty="0">
              <a:latin typeface="Courier New" charset="0"/>
              <a:ea typeface="Courier New" charset="0"/>
              <a:cs typeface="Courier New" charset="0"/>
            </a:endParaRPr>
          </a:p>
          <a:p>
            <a:endParaRPr lang="en-US" sz="18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2224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facet_grid</a:t>
            </a:r>
            <a:r>
              <a:rPr lang="en-US" dirty="0" smtClean="0"/>
              <a:t>()</a:t>
            </a:r>
            <a:r>
              <a:rPr lang="en-US" dirty="0"/>
              <a:t> </a:t>
            </a:r>
            <a:r>
              <a:rPr lang="en-US" dirty="0" smtClean="0"/>
              <a:t>vs </a:t>
            </a:r>
            <a:r>
              <a:rPr lang="en-US" dirty="0" err="1" smtClean="0"/>
              <a:t>facet_wrap</a:t>
            </a:r>
            <a:r>
              <a:rPr lang="en-US" dirty="0" smtClean="0"/>
              <a:t>()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1807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plots </a:t>
            </a:r>
            <a:r>
              <a:rPr lang="en-US" dirty="0" smtClean="0"/>
              <a:t>more readable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505" y="2250247"/>
            <a:ext cx="5914269" cy="45105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8649" y="1367523"/>
            <a:ext cx="7764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ggplot</a:t>
            </a:r>
            <a:r>
              <a:rPr lang="en-US" dirty="0"/>
              <a:t>(</a:t>
            </a:r>
            <a:r>
              <a:rPr lang="en-US" dirty="0" err="1"/>
              <a:t>new_vices</a:t>
            </a:r>
            <a:r>
              <a:rPr lang="en-US" dirty="0"/>
              <a:t>, </a:t>
            </a:r>
            <a:r>
              <a:rPr lang="en-US" dirty="0" err="1"/>
              <a:t>aes</a:t>
            </a:r>
            <a:r>
              <a:rPr lang="en-US" dirty="0"/>
              <a:t>(x=</a:t>
            </a:r>
            <a:r>
              <a:rPr lang="en-US" dirty="0" err="1"/>
              <a:t>Length_Minutes,y</a:t>
            </a:r>
            <a:r>
              <a:rPr lang="en-US" dirty="0"/>
              <a:t> = </a:t>
            </a:r>
            <a:r>
              <a:rPr lang="en-US" dirty="0" err="1"/>
              <a:t>tomatoRating</a:t>
            </a:r>
            <a:r>
              <a:rPr lang="en-US" dirty="0"/>
              <a:t>)) + </a:t>
            </a:r>
            <a:r>
              <a:rPr lang="en-US" dirty="0" err="1"/>
              <a:t>geom_point</a:t>
            </a:r>
            <a:r>
              <a:rPr lang="en-US" dirty="0"/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63892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plots </a:t>
            </a:r>
            <a:r>
              <a:rPr lang="en-US" dirty="0" smtClean="0"/>
              <a:t>more readable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Increasing font size of axis labels and titles over the whole plot</a:t>
            </a:r>
          </a:p>
          <a:p>
            <a:pPr marL="0" indent="0">
              <a:buNone/>
            </a:pPr>
            <a:endParaRPr lang="en-US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theme_bw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base_size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= 24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) +</a:t>
            </a:r>
            <a:br>
              <a:rPr lang="en-US" dirty="0" smtClean="0">
                <a:latin typeface="Courier New" charset="0"/>
                <a:ea typeface="Courier New" charset="0"/>
                <a:cs typeface="Courier New" charset="0"/>
              </a:rPr>
            </a:b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theme(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plot.title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=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element_text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(size =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rel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(1),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lineheight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=.8, face="bold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"))</a:t>
            </a: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endParaRPr lang="en-US" dirty="0" smtClean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Increasing weights of lines and points</a:t>
            </a:r>
          </a:p>
          <a:p>
            <a:pPr marL="0" indent="0">
              <a:buNone/>
            </a:pP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size=X</a:t>
            </a:r>
          </a:p>
          <a:p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06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plots </a:t>
            </a:r>
            <a:r>
              <a:rPr lang="en-US" dirty="0" smtClean="0"/>
              <a:t>more readable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Adding titles</a:t>
            </a:r>
          </a:p>
          <a:p>
            <a:pPr marL="0" indent="0">
              <a:buNone/>
            </a:pP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ylab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("") + 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xlab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("") + </a:t>
            </a:r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ggtitle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("")</a:t>
            </a:r>
            <a:endParaRPr lang="en-US" dirty="0" smtClean="0">
              <a:latin typeface="Courier New" charset="0"/>
              <a:ea typeface="Courier New" charset="0"/>
              <a:cs typeface="Courier New" charset="0"/>
            </a:endParaRPr>
          </a:p>
          <a:p>
            <a:endParaRPr lang="en-US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endParaRPr lang="en-US" dirty="0"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3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666" y="237631"/>
            <a:ext cx="7886700" cy="1325563"/>
          </a:xfrm>
        </p:spPr>
        <p:txBody>
          <a:bodyPr/>
          <a:lstStyle/>
          <a:p>
            <a:r>
              <a:rPr lang="en-US" dirty="0" smtClean="0"/>
              <a:t>Much better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323" y="3103138"/>
            <a:ext cx="4876362" cy="37190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1666" y="1348812"/>
            <a:ext cx="87823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ggplot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new_vices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aes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(x=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Length_Minutes,y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=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tomatoRating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)) + </a:t>
            </a:r>
            <a:endParaRPr lang="en-US" dirty="0" smtClean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geom_point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(size=3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) +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theme_bw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base_size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= 24) + 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theme(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plot.title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 =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element_text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(size =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rel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(1),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lineheight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=.8, face="bold")) </a:t>
            </a:r>
            <a:r>
              <a:rPr lang="en-US" dirty="0" smtClean="0">
                <a:latin typeface="Courier New" charset="0"/>
                <a:ea typeface="Courier New" charset="0"/>
                <a:cs typeface="Courier New" charset="0"/>
              </a:rPr>
              <a:t>+</a:t>
            </a:r>
          </a:p>
          <a:p>
            <a:r>
              <a:rPr lang="en-US" dirty="0" err="1" smtClean="0">
                <a:latin typeface="Courier New" charset="0"/>
                <a:ea typeface="Courier New" charset="0"/>
                <a:cs typeface="Courier New" charset="0"/>
              </a:rPr>
              <a:t>ylab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("Rotten Tomatoes Rating (/10)") +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xlab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("Length of film (in minutes)") +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ggtitle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("Film Length by Tomato Rating")</a:t>
            </a:r>
          </a:p>
        </p:txBody>
      </p:sp>
    </p:spTree>
    <p:extLst>
      <p:ext uri="{BB962C8B-B14F-4D97-AF65-F5344CB8AC3E}">
        <p14:creationId xmlns:p14="http://schemas.microsoft.com/office/powerpoint/2010/main" val="27043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help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ggplot2 book – online for free</a:t>
            </a:r>
          </a:p>
          <a:p>
            <a:pPr lvl="1"/>
            <a:r>
              <a:rPr lang="en-US" dirty="0">
                <a:hlinkClick r:id="rId2"/>
              </a:rPr>
              <a:t>http://ggplot2.org/book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 smtClean="0"/>
              <a:t>online documentation</a:t>
            </a:r>
          </a:p>
          <a:p>
            <a:pPr lvl="1"/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docs.ggplot2.org/0.9.3.1/index.html</a:t>
            </a:r>
            <a:endParaRPr lang="en-US" dirty="0" smtClean="0"/>
          </a:p>
          <a:p>
            <a:pPr lvl="1"/>
            <a:r>
              <a:rPr lang="en-US" dirty="0" smtClean="0"/>
              <a:t>Useful to look up commands and arguments taken</a:t>
            </a:r>
            <a:endParaRPr lang="en-US" dirty="0"/>
          </a:p>
          <a:p>
            <a:r>
              <a:rPr lang="en-US" dirty="0" smtClean="0"/>
              <a:t>Several online tutorials</a:t>
            </a:r>
          </a:p>
          <a:p>
            <a:pPr lvl="1"/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tutorials.iq.harvard.edu/R/Rgraphics/Rgraphics.html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14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structure of a </a:t>
            </a:r>
            <a:r>
              <a:rPr lang="en-US" dirty="0" err="1" smtClean="0"/>
              <a:t>ggplot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Plots have </a:t>
            </a:r>
            <a:r>
              <a:rPr lang="en-US" dirty="0" smtClean="0"/>
              <a:t>data!</a:t>
            </a:r>
          </a:p>
          <a:p>
            <a:pPr lvl="1"/>
            <a:r>
              <a:rPr lang="en-US" dirty="0" smtClean="0"/>
              <a:t>Could work with "raw data"</a:t>
            </a:r>
            <a:endParaRPr lang="en-US" dirty="0"/>
          </a:p>
          <a:p>
            <a:pPr lvl="1"/>
            <a:r>
              <a:rPr lang="en-US" dirty="0" smtClean="0"/>
              <a:t>Could work with aggregated data</a:t>
            </a:r>
          </a:p>
          <a:p>
            <a:pPr lvl="2"/>
            <a:r>
              <a:rPr lang="en-US" dirty="0" smtClean="0"/>
              <a:t>Have </a:t>
            </a:r>
            <a:r>
              <a:rPr lang="en-US" dirty="0" err="1"/>
              <a:t>ggplot</a:t>
            </a:r>
            <a:r>
              <a:rPr lang="en-US" dirty="0"/>
              <a:t> aggregate your </a:t>
            </a:r>
            <a:r>
              <a:rPr lang="en-US" dirty="0" smtClean="0"/>
              <a:t>data</a:t>
            </a:r>
          </a:p>
          <a:p>
            <a:pPr lvl="2"/>
            <a:r>
              <a:rPr lang="en-US" b="1" dirty="0" smtClean="0"/>
              <a:t>Aggregate data yourself with </a:t>
            </a:r>
            <a:r>
              <a:rPr lang="en-US" b="1" dirty="0" err="1" smtClean="0"/>
              <a:t>dplyr</a:t>
            </a:r>
            <a:endParaRPr lang="en-US" b="1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64" y="4488784"/>
            <a:ext cx="8707272" cy="236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99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structure of a </a:t>
            </a:r>
            <a:r>
              <a:rPr lang="en-US" dirty="0" err="1" smtClean="0"/>
              <a:t>ggplot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Plots have </a:t>
            </a:r>
            <a:r>
              <a:rPr lang="en-US" dirty="0" smtClean="0"/>
              <a:t>geometric objects</a:t>
            </a:r>
          </a:p>
          <a:p>
            <a:pPr lvl="1"/>
            <a:r>
              <a:rPr lang="en-US" dirty="0" err="1" smtClean="0"/>
              <a:t>geoms</a:t>
            </a:r>
            <a:endParaRPr lang="en-US" dirty="0" smtClean="0"/>
          </a:p>
          <a:p>
            <a:endParaRPr lang="en-US" dirty="0" smtClean="0"/>
          </a:p>
          <a:p>
            <a:pPr lvl="1"/>
            <a:r>
              <a:rPr lang="en-US" dirty="0" smtClean="0"/>
              <a:t>E.g</a:t>
            </a:r>
            <a:r>
              <a:rPr lang="en-US" dirty="0" smtClean="0"/>
              <a:t>.,</a:t>
            </a:r>
          </a:p>
          <a:p>
            <a:pPr lvl="2"/>
            <a:r>
              <a:rPr lang="en-US" dirty="0" smtClean="0"/>
              <a:t>bars</a:t>
            </a:r>
          </a:p>
          <a:p>
            <a:pPr lvl="2"/>
            <a:r>
              <a:rPr lang="en-US" dirty="0" smtClean="0"/>
              <a:t>points</a:t>
            </a:r>
          </a:p>
          <a:p>
            <a:pPr lvl="2"/>
            <a:r>
              <a:rPr lang="en-US" dirty="0" smtClean="0"/>
              <a:t>lines</a:t>
            </a:r>
          </a:p>
          <a:p>
            <a:pPr lvl="2"/>
            <a:r>
              <a:rPr lang="en-US" dirty="0" smtClean="0"/>
              <a:t>text</a:t>
            </a:r>
          </a:p>
          <a:p>
            <a:pPr lvl="2"/>
            <a:r>
              <a:rPr lang="en-US" dirty="0" smtClean="0"/>
              <a:t>many more!</a:t>
            </a:r>
          </a:p>
        </p:txBody>
      </p:sp>
      <p:pic>
        <p:nvPicPr>
          <p:cNvPr id="2050" name="Picture 2" descr="http://docs.ggplot2.org/current/geom_bar-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7" t="8790" r="40368" b="8709"/>
          <a:stretch/>
        </p:blipFill>
        <p:spPr bwMode="auto">
          <a:xfrm>
            <a:off x="3435473" y="2476212"/>
            <a:ext cx="2125221" cy="329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docs.ggplot2.org/current/geom_point-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7" t="28052" r="49899" b="37974"/>
          <a:stretch/>
        </p:blipFill>
        <p:spPr bwMode="auto">
          <a:xfrm>
            <a:off x="6394863" y="1673763"/>
            <a:ext cx="2120487" cy="195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docs.ggplot2.org/0.9.3.1/geom_smooth-4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28" t="44745" r="38598" b="14423"/>
          <a:stretch/>
        </p:blipFill>
        <p:spPr bwMode="auto">
          <a:xfrm>
            <a:off x="5769719" y="3767457"/>
            <a:ext cx="647205" cy="264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docs.ggplot2.org/0.9.3.1/geom_text-2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8" t="24547" r="47013" b="62500"/>
          <a:stretch/>
        </p:blipFill>
        <p:spPr bwMode="auto">
          <a:xfrm>
            <a:off x="6654684" y="5144383"/>
            <a:ext cx="2293831" cy="76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488668"/>
            <a:ext cx="61811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Images from: http://docs.ggplot2.org/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28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structure of a </a:t>
            </a:r>
            <a:r>
              <a:rPr lang="en-US" dirty="0" err="1"/>
              <a:t>ggplot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Plots have aesthetics </a:t>
            </a:r>
          </a:p>
          <a:p>
            <a:endParaRPr lang="en-US" dirty="0" smtClean="0"/>
          </a:p>
          <a:p>
            <a:r>
              <a:rPr lang="en-US" dirty="0" smtClean="0"/>
              <a:t>E.g</a:t>
            </a:r>
            <a:r>
              <a:rPr lang="en-US" dirty="0" smtClean="0"/>
              <a:t>.,</a:t>
            </a:r>
          </a:p>
          <a:p>
            <a:pPr lvl="1"/>
            <a:r>
              <a:rPr lang="en-US" dirty="0" smtClean="0"/>
              <a:t>Size</a:t>
            </a:r>
          </a:p>
          <a:p>
            <a:pPr lvl="1"/>
            <a:r>
              <a:rPr lang="en-US" dirty="0" smtClean="0"/>
              <a:t>Position</a:t>
            </a:r>
          </a:p>
          <a:p>
            <a:pPr lvl="1"/>
            <a:r>
              <a:rPr lang="en-US" dirty="0" smtClean="0"/>
              <a:t>Colors</a:t>
            </a:r>
          </a:p>
          <a:p>
            <a:pPr lvl="1"/>
            <a:r>
              <a:rPr lang="en-US" dirty="0" smtClean="0"/>
              <a:t>Groups</a:t>
            </a:r>
          </a:p>
          <a:p>
            <a:pPr lvl="1"/>
            <a:r>
              <a:rPr lang="en-US" dirty="0" smtClean="0"/>
              <a:t>Line type</a:t>
            </a:r>
          </a:p>
          <a:p>
            <a:pPr lvl="1"/>
            <a:r>
              <a:rPr lang="en-US" dirty="0" smtClean="0"/>
              <a:t>and more!</a:t>
            </a:r>
            <a:endParaRPr lang="en-US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732" y="1368043"/>
            <a:ext cx="2743200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147" y="4251530"/>
            <a:ext cx="2060369" cy="20603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488668"/>
            <a:ext cx="61811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Images from: http://docs.ggplot2.org/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92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structure of a </a:t>
            </a:r>
            <a:r>
              <a:rPr lang="en-US" dirty="0" err="1"/>
              <a:t>ggplot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Plots have aesthetics </a:t>
            </a:r>
            <a:endParaRPr lang="en-US" dirty="0" smtClean="0"/>
          </a:p>
          <a:p>
            <a:pPr lvl="1"/>
            <a:r>
              <a:rPr lang="en-US" dirty="0" smtClean="0"/>
              <a:t>Aesthetics can often be made contingent on aspects of the data</a:t>
            </a:r>
          </a:p>
          <a:p>
            <a:pPr lvl="1"/>
            <a:r>
              <a:rPr lang="en-US" dirty="0" smtClean="0"/>
              <a:t>Or set by hand</a:t>
            </a:r>
            <a:r>
              <a:rPr lang="is-IS" dirty="0" smtClean="0"/>
              <a:t>…</a:t>
            </a:r>
            <a:endParaRPr lang="en-US" dirty="0"/>
          </a:p>
        </p:txBody>
      </p:sp>
      <p:pic>
        <p:nvPicPr>
          <p:cNvPr id="1026" name="Picture 2" descr="http://docs.ggplot2.org/current/geom_point-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6573"/>
            <a:ext cx="3878353" cy="287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docs.ggplot2.org/0.9.3.1/geom_bar-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784" y="2863334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6488668"/>
            <a:ext cx="61811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Images from: http://docs.ggplot2.org/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92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structure of a </a:t>
            </a:r>
            <a:r>
              <a:rPr lang="en-US" dirty="0" err="1"/>
              <a:t>ggplot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Plots also have themes</a:t>
            </a:r>
            <a:endParaRPr lang="en-US" dirty="0"/>
          </a:p>
        </p:txBody>
      </p:sp>
      <p:pic>
        <p:nvPicPr>
          <p:cNvPr id="4098" name="Picture 2" descr="http://docs.ggplot2.org/0.9.2.1/theme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8" y="2429494"/>
            <a:ext cx="252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docs.ggplot2.org/0.9.2.1/theme-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288" y="2429494"/>
            <a:ext cx="252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docs.ggplot2.org/0.9.2.1/theme-9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576" y="2429494"/>
            <a:ext cx="252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6488668"/>
            <a:ext cx="61811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Images from: http://docs.ggplot2.org/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74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it comes to ggplot2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Google is your friend!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293"/>
            <a:ext cx="5663981" cy="33495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814" y="3725839"/>
            <a:ext cx="4631302" cy="28239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6791" y="2348828"/>
            <a:ext cx="7465325" cy="148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16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510</TotalTime>
  <Words>772</Words>
  <Application>Microsoft Macintosh PowerPoint</Application>
  <PresentationFormat>On-screen Show (4:3)</PresentationFormat>
  <Paragraphs>165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Calibri</vt:lpstr>
      <vt:lpstr>Calibri Light</vt:lpstr>
      <vt:lpstr>Courier New</vt:lpstr>
      <vt:lpstr>Arial</vt:lpstr>
      <vt:lpstr>Office Theme</vt:lpstr>
      <vt:lpstr>R programming for beginners</vt:lpstr>
      <vt:lpstr>ggplot2</vt:lpstr>
      <vt:lpstr>Getting help</vt:lpstr>
      <vt:lpstr>General structure of a ggplot</vt:lpstr>
      <vt:lpstr>General structure of a ggplot</vt:lpstr>
      <vt:lpstr>General structure of a ggplot</vt:lpstr>
      <vt:lpstr>General structure of a ggplot</vt:lpstr>
      <vt:lpstr>General structure of a ggplot</vt:lpstr>
      <vt:lpstr>When it comes to ggplot2</vt:lpstr>
      <vt:lpstr>Dataset</vt:lpstr>
      <vt:lpstr>General structure of a ggplot</vt:lpstr>
      <vt:lpstr>General structure of a ggplot</vt:lpstr>
      <vt:lpstr>General structure of a ggplot</vt:lpstr>
      <vt:lpstr>General structure of a ggplot</vt:lpstr>
      <vt:lpstr>Some useful plots on raw data</vt:lpstr>
      <vt:lpstr>Some useful plots on raw data</vt:lpstr>
      <vt:lpstr>Plots on aggregated data</vt:lpstr>
      <vt:lpstr>Plots on aggregated data</vt:lpstr>
      <vt:lpstr>Plots on aggregated data</vt:lpstr>
      <vt:lpstr>PowerPoint Presentation</vt:lpstr>
      <vt:lpstr>PowerPoint Presentation</vt:lpstr>
      <vt:lpstr>Facets</vt:lpstr>
      <vt:lpstr>Making plots more readable</vt:lpstr>
      <vt:lpstr>Making plots more readable</vt:lpstr>
      <vt:lpstr>Making plots more readable</vt:lpstr>
      <vt:lpstr>Much better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Gullifer</dc:creator>
  <cp:lastModifiedBy>Jason Gullifer</cp:lastModifiedBy>
  <cp:revision>58</cp:revision>
  <dcterms:created xsi:type="dcterms:W3CDTF">2016-09-21T19:03:04Z</dcterms:created>
  <dcterms:modified xsi:type="dcterms:W3CDTF">2016-10-15T02:00:37Z</dcterms:modified>
</cp:coreProperties>
</file>