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73" r:id="rId3"/>
    <p:sldId id="257" r:id="rId4"/>
    <p:sldId id="258" r:id="rId5"/>
    <p:sldId id="260" r:id="rId6"/>
    <p:sldId id="259" r:id="rId7"/>
    <p:sldId id="274" r:id="rId8"/>
    <p:sldId id="287" r:id="rId9"/>
    <p:sldId id="261" r:id="rId10"/>
    <p:sldId id="289" r:id="rId11"/>
    <p:sldId id="290" r:id="rId12"/>
    <p:sldId id="291" r:id="rId13"/>
    <p:sldId id="278" r:id="rId14"/>
    <p:sldId id="279" r:id="rId15"/>
    <p:sldId id="282" r:id="rId16"/>
    <p:sldId id="280" r:id="rId17"/>
    <p:sldId id="262" r:id="rId18"/>
    <p:sldId id="277" r:id="rId19"/>
    <p:sldId id="283" r:id="rId20"/>
    <p:sldId id="284" r:id="rId21"/>
    <p:sldId id="285" r:id="rId22"/>
    <p:sldId id="275" r:id="rId23"/>
    <p:sldId id="288" r:id="rId24"/>
    <p:sldId id="276" r:id="rId25"/>
    <p:sldId id="286" r:id="rId26"/>
    <p:sldId id="263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29"/>
  </p:normalViewPr>
  <p:slideViewPr>
    <p:cSldViewPr snapToGrid="0" snapToObjects="1">
      <p:cViewPr varScale="1">
        <p:scale>
          <a:sx n="108" d="100"/>
          <a:sy n="108" d="100"/>
        </p:scale>
        <p:origin x="1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3EE88-00F1-9C4A-B435-896889E5967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580E0-C634-D843-82DD-B4F155A25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ling.upenn.edu/~joseff/rstudy/week1.html#why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Interaction with R:</a:t>
            </a:r>
          </a:p>
          <a:p>
            <a:endParaRPr lang="en-US" dirty="0"/>
          </a:p>
          <a:p>
            <a:r>
              <a:rPr lang="en-US" dirty="0"/>
              <a:t>*Up bring up last command, keep</a:t>
            </a:r>
            <a:r>
              <a:rPr lang="en-US" baseline="0" dirty="0"/>
              <a:t> going up or down to get to the right line</a:t>
            </a:r>
          </a:p>
          <a:p>
            <a:r>
              <a:rPr lang="en-US" baseline="0" dirty="0"/>
              <a:t>*Run all of script, run part of script</a:t>
            </a:r>
          </a:p>
          <a:p>
            <a:r>
              <a:rPr lang="en-US" baseline="0" dirty="0"/>
              <a:t>*</a:t>
            </a:r>
            <a:r>
              <a:rPr lang="en-US" baseline="0" dirty="0" err="1"/>
              <a:t>Getwd</a:t>
            </a:r>
            <a:r>
              <a:rPr lang="en-US" baseline="0" dirty="0"/>
              <a:t>, </a:t>
            </a:r>
            <a:r>
              <a:rPr lang="en-US" baseline="0" dirty="0" err="1"/>
              <a:t>setwd</a:t>
            </a:r>
            <a:endParaRPr lang="en-US" baseline="0" dirty="0"/>
          </a:p>
          <a:p>
            <a:r>
              <a:rPr lang="en-US" baseline="0" dirty="0"/>
              <a:t>*Tab-completion: completes command but also useful to get a list of commands</a:t>
            </a:r>
          </a:p>
          <a:p>
            <a:endParaRPr lang="en-US" baseline="0" dirty="0"/>
          </a:p>
          <a:p>
            <a:r>
              <a:rPr lang="en-US" baseline="0" dirty="0"/>
              <a:t>Packages to install:</a:t>
            </a:r>
          </a:p>
          <a:p>
            <a:r>
              <a:rPr lang="en-US" baseline="0" dirty="0"/>
              <a:t>*</a:t>
            </a:r>
            <a:r>
              <a:rPr lang="en-US" baseline="0" dirty="0" err="1"/>
              <a:t>plyr</a:t>
            </a:r>
            <a:r>
              <a:rPr lang="en-US" baseline="0" dirty="0"/>
              <a:t>, reshape, ggplot2, lme4, </a:t>
            </a:r>
            <a:r>
              <a:rPr lang="en-US" baseline="0" dirty="0" err="1"/>
              <a:t>ez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Extra stuff?:</a:t>
            </a:r>
          </a:p>
          <a:p>
            <a:r>
              <a:rPr lang="en-US" dirty="0">
                <a:hlinkClick r:id="rId3"/>
              </a:rPr>
              <a:t>http://www.ling.upenn.edu/~joseff/rstudy/week1.html#why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1EAA9-796C-4435-A34B-FE1DCBFEC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talk about good project management </a:t>
            </a:r>
          </a:p>
          <a:p>
            <a:r>
              <a:rPr lang="en-US" dirty="0"/>
              <a:t>	Folders for each project</a:t>
            </a:r>
          </a:p>
          <a:p>
            <a:r>
              <a:rPr lang="en-US" dirty="0"/>
              <a:t>	Multiple versions of scripts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1EAA9-796C-4435-A34B-FE1DCBFEC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2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3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6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5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8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3E91-FA2F-9746-9085-56666ED31013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ad.co.nz/reshape/" TargetMode="External"/><Relationship Id="rId4" Type="http://schemas.openxmlformats.org/officeDocument/2006/relationships/hyperlink" Target="http://ggplot2.org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lyr.had.co.nz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 programming for beginners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Interacting with R</a:t>
            </a:r>
          </a:p>
          <a:p>
            <a:endParaRPr lang="en-US" dirty="0"/>
          </a:p>
          <a:p>
            <a:r>
              <a:rPr lang="en-US"/>
              <a:t>Jason Gullifer</a:t>
            </a:r>
          </a:p>
        </p:txBody>
      </p:sp>
    </p:spTree>
    <p:extLst>
      <p:ext uri="{BB962C8B-B14F-4D97-AF65-F5344CB8AC3E}">
        <p14:creationId xmlns:p14="http://schemas.microsoft.com/office/powerpoint/2010/main" val="11465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organization of folder / directories</a:t>
            </a:r>
          </a:p>
          <a:p>
            <a:r>
              <a:rPr lang="en-US" dirty="0" smtClean="0"/>
              <a:t>E.g.,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C:\Users\Jason\Desktop</a:t>
            </a:r>
          </a:p>
          <a:p>
            <a:pPr marL="0" indent="0">
              <a:buNone/>
            </a:pPr>
            <a:r>
              <a:rPr lang="en-US" dirty="0" smtClean="0"/>
              <a:t>/home/</a:t>
            </a:r>
            <a:r>
              <a:rPr lang="en-US" dirty="0" err="1" smtClean="0"/>
              <a:t>jason</a:t>
            </a:r>
            <a:r>
              <a:rPr lang="en-US" dirty="0" smtClean="0"/>
              <a:t>/Desktop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Slashes denote folders (Win: backslash-\; Mac/Linux: slash-/)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9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 and many other interpreted programming languages will operate in a "working directory"</a:t>
            </a:r>
            <a:endParaRPr lang="en-US" dirty="0"/>
          </a:p>
          <a:p>
            <a:pPr lvl="1"/>
            <a:r>
              <a:rPr lang="en-US" dirty="0" smtClean="0"/>
              <a:t>E.g., /home/</a:t>
            </a:r>
            <a:r>
              <a:rPr lang="en-US" dirty="0" err="1" smtClean="0"/>
              <a:t>jason</a:t>
            </a:r>
            <a:endParaRPr lang="en-US" dirty="0" smtClean="0"/>
          </a:p>
          <a:p>
            <a:r>
              <a:rPr lang="en-US" dirty="0" smtClean="0"/>
              <a:t>If a file isn't in this directory, R won't find it, throw and error</a:t>
            </a:r>
            <a:endParaRPr lang="en-US" dirty="0"/>
          </a:p>
          <a:p>
            <a:r>
              <a:rPr lang="en-US" dirty="0" smtClean="0"/>
              <a:t>You can either "change directory" to move the working </a:t>
            </a:r>
            <a:r>
              <a:rPr lang="en-US" dirty="0" err="1" smtClean="0"/>
              <a:t>directorysomewhere</a:t>
            </a:r>
            <a:r>
              <a:rPr lang="en-US" dirty="0" smtClean="0"/>
              <a:t> else, or specify a path to a file outside this directory 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setwd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("/home/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jason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/Desktop")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read.csv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file.csv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")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-or-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read.csv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("/home/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jason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/Desktop/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file.csv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")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#Read from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file.csv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in our Desktop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vs relative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Absolute paths - specific</a:t>
            </a:r>
          </a:p>
          <a:p>
            <a:pPr lvl="1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"/home/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jason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/Desktop/"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Probably fail if you're sharing scripts, unless your name is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jason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User should change</a:t>
            </a:r>
          </a:p>
          <a:p>
            <a:endParaRPr lang="en-US" dirty="0" smtClean="0"/>
          </a:p>
          <a:p>
            <a:r>
              <a:rPr lang="en-US" dirty="0" smtClean="0"/>
              <a:t>Relative paths</a:t>
            </a:r>
          </a:p>
          <a:p>
            <a:pPr lvl="1"/>
            <a:r>
              <a:rPr lang="en-US" dirty="0" smtClean="0"/>
              <a:t>Assume we are working in the home directory  (e.g., "/home/</a:t>
            </a:r>
            <a:r>
              <a:rPr lang="en-US" dirty="0" err="1" smtClean="0"/>
              <a:t>jason</a:t>
            </a:r>
            <a:r>
              <a:rPr lang="en-US" dirty="0" smtClean="0"/>
              <a:t>")</a:t>
            </a:r>
          </a:p>
          <a:p>
            <a:pPr lvl="1"/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setwd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("Desktop")</a:t>
            </a:r>
          </a:p>
          <a:p>
            <a:pPr lvl="1"/>
            <a:r>
              <a:rPr lang="en-US" dirty="0" smtClean="0"/>
              <a:t>Can be easier to type if working within the interpreter</a:t>
            </a:r>
          </a:p>
          <a:p>
            <a:pPr lvl="1"/>
            <a:r>
              <a:rPr lang="en-US" dirty="0" smtClean="0"/>
              <a:t>Good for sharing scripts</a:t>
            </a:r>
            <a:r>
              <a:rPr lang="is-IS" dirty="0" smtClean="0"/>
              <a:t>… in this case, most users have a Desktop</a:t>
            </a:r>
          </a:p>
          <a:p>
            <a:pPr lvl="1"/>
            <a:r>
              <a:rPr lang="is-IS" dirty="0" smtClean="0"/>
              <a:t>If you are "packaging" files / data in subfolders, you know that folder will be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variable?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variable?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3175"/>
            <a:ext cx="7886700" cy="4702628"/>
          </a:xfrm>
        </p:spPr>
        <p:txBody>
          <a:bodyPr>
            <a:normAutofit/>
          </a:bodyPr>
          <a:lstStyle/>
          <a:p>
            <a:r>
              <a:rPr lang="en-US" dirty="0"/>
              <a:t>A placeholder for a piece of information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Information comes in many shapes, sizes, and types</a:t>
            </a:r>
            <a:r>
              <a:rPr lang="is-IS" dirty="0"/>
              <a:t>…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875982"/>
              </p:ext>
            </p:extLst>
          </p:nvPr>
        </p:nvGraphicFramePr>
        <p:xfrm>
          <a:off x="628650" y="3202386"/>
          <a:ext cx="7886699" cy="942103"/>
        </p:xfrm>
        <a:graphic>
          <a:graphicData uri="http://schemas.openxmlformats.org/drawingml/2006/table">
            <a:tbl>
              <a:tblPr/>
              <a:tblGrid>
                <a:gridCol w="1295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8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5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67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Function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Example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Explanation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&lt;-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Assign what is to the right of the arrow to whatever is left of the arrow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 &lt;- 4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 gets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Assign what is to the right of the = to whatever is left of the 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 =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 gets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54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383561"/>
              </p:ext>
            </p:extLst>
          </p:nvPr>
        </p:nvGraphicFramePr>
        <p:xfrm>
          <a:off x="364245" y="1847658"/>
          <a:ext cx="6785703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25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u="sng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Jason’s conception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sng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u="sng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Numeric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12.3, 5, 999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Integer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2,</a:t>
                      </a:r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3, 4, 99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Complex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 + 3i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Strings of characters / 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Character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“a”, “cat”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Male,</a:t>
                      </a:r>
                      <a:r>
                        <a:rPr lang="en-US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Female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Logical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Logical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TRUE,</a:t>
                      </a:r>
                      <a:r>
                        <a:rPr lang="en-US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FALSE, T, F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Complex objects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Lists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list(c(2,5,3),21.3,mean)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Vectors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One-dimensional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Matrices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Two-dimensional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Arrays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Multi-dimensional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Data frames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Multi-dimensional different types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3290180"/>
            <a:ext cx="1828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Gender: Male, Female</a:t>
            </a:r>
          </a:p>
          <a:p>
            <a:endParaRPr lang="en-US" dirty="0"/>
          </a:p>
          <a:p>
            <a:r>
              <a:rPr lang="en-US" dirty="0"/>
              <a:t>Condition: A, 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279614" y="3890344"/>
            <a:ext cx="103558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0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pic>
        <p:nvPicPr>
          <p:cNvPr id="4" name="Picture 2" descr="mage result for r data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25625"/>
            <a:ext cx="83058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3327" y="6295716"/>
            <a:ext cx="577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venus.ifca.unican.es</a:t>
            </a:r>
            <a:r>
              <a:rPr lang="en-US" dirty="0"/>
              <a:t>/</a:t>
            </a:r>
            <a:r>
              <a:rPr lang="en-US" dirty="0" err="1"/>
              <a:t>Rintro</a:t>
            </a:r>
            <a:r>
              <a:rPr lang="en-US" dirty="0"/>
              <a:t>/</a:t>
            </a:r>
            <a:r>
              <a:rPr lang="en-US" dirty="0" err="1"/>
              <a:t>dataStruct.html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get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?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function_here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?mean</a:t>
            </a:r>
          </a:p>
          <a:p>
            <a:endParaRPr lang="en-US" dirty="0"/>
          </a:p>
          <a:p>
            <a:r>
              <a:rPr lang="en-US" dirty="0"/>
              <a:t>Jason's preferred method</a:t>
            </a:r>
          </a:p>
          <a:p>
            <a:pPr lvl="1"/>
            <a:r>
              <a:rPr lang="en-US" dirty="0"/>
              <a:t>Google your problem with "r-project" somewhere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r-project repeated measures </a:t>
            </a:r>
            <a:r>
              <a:rPr lang="en-US" dirty="0" err="1"/>
              <a:t>anova</a:t>
            </a:r>
            <a:endParaRPr lang="en-US" dirty="0"/>
          </a:p>
          <a:p>
            <a:pPr lvl="2"/>
            <a:r>
              <a:rPr lang="en-US" dirty="0"/>
              <a:t>r-project change column names using </a:t>
            </a:r>
            <a:r>
              <a:rPr lang="en-US" dirty="0" err="1"/>
              <a:t>ddply</a:t>
            </a:r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 completion</a:t>
            </a:r>
          </a:p>
          <a:p>
            <a:r>
              <a:rPr lang="en-US"/>
              <a:t>Scrolling through history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3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 for this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Vices</a:t>
            </a:r>
          </a:p>
          <a:p>
            <a:pPr lvl="1"/>
            <a:r>
              <a:rPr lang="en-US" dirty="0"/>
              <a:t>If you downloaded the workshop zip</a:t>
            </a:r>
          </a:p>
          <a:p>
            <a:pPr lvl="2"/>
            <a:r>
              <a:rPr lang="en-US" dirty="0"/>
              <a:t>Located: “docs/datasets/</a:t>
            </a:r>
            <a:r>
              <a:rPr lang="en-US" dirty="0" err="1"/>
              <a:t>disney_vices.csv</a:t>
            </a:r>
            <a:r>
              <a:rPr lang="en-US" dirty="0"/>
              <a:t>” </a:t>
            </a:r>
          </a:p>
          <a:p>
            <a:pPr lvl="1"/>
            <a:endParaRPr lang="en-US" dirty="0"/>
          </a:p>
          <a:p>
            <a:pPr lvl="1"/>
            <a:r>
              <a:rPr lang="en-US"/>
              <a:t>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"https://</a:t>
            </a:r>
            <a:r>
              <a:rPr lang="en-US" dirty="0" err="1"/>
              <a:t>goo.gl</a:t>
            </a:r>
            <a:r>
              <a:rPr lang="en-US" dirty="0"/>
              <a:t>/KGQ90a"</a:t>
            </a:r>
          </a:p>
        </p:txBody>
      </p:sp>
    </p:spTree>
    <p:extLst>
      <p:ext uri="{BB962C8B-B14F-4D97-AF65-F5344CB8AC3E}">
        <p14:creationId xmlns:p14="http://schemas.microsoft.com/office/powerpoint/2010/main" val="6456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(i.e., an object)</a:t>
            </a:r>
          </a:p>
          <a:p>
            <a:endParaRPr lang="en-US" dirty="0"/>
          </a:p>
          <a:p>
            <a:r>
              <a:rPr lang="en-US" dirty="0"/>
              <a:t>Takes input</a:t>
            </a:r>
          </a:p>
          <a:p>
            <a:endParaRPr lang="en-US" dirty="0"/>
          </a:p>
          <a:p>
            <a:r>
              <a:rPr lang="en-US" dirty="0"/>
              <a:t>Does a bunch of stuff</a:t>
            </a:r>
          </a:p>
          <a:p>
            <a:endParaRPr lang="en-US" dirty="0"/>
          </a:p>
          <a:p>
            <a:r>
              <a:rPr lang="en-US" dirty="0"/>
              <a:t>Returns an output</a:t>
            </a:r>
          </a:p>
        </p:txBody>
      </p:sp>
      <p:pic>
        <p:nvPicPr>
          <p:cNvPr id="3076" name="Picture 4" descr="mage result for f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2" y="652464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ge result for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10" y="3016252"/>
            <a:ext cx="3687044" cy="27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4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8820" y="2225582"/>
            <a:ext cx="5796905" cy="214943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Function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88820" y="4545917"/>
            <a:ext cx="5796905" cy="79915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8820" y="1255527"/>
            <a:ext cx="5796905" cy="79915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25" y="151787"/>
            <a:ext cx="7886700" cy="13255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You are a function!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964" y="1255526"/>
            <a:ext cx="5405762" cy="408954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b="1" dirty="0"/>
              <a:t>Your data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b="1" dirty="0"/>
              <a:t>You calculated your means for each subject in each condition</a:t>
            </a:r>
          </a:p>
          <a:p>
            <a:r>
              <a:rPr lang="en-US" sz="1800" b="1" dirty="0"/>
              <a:t>SDs for each subject in each condition</a:t>
            </a:r>
          </a:p>
          <a:p>
            <a:r>
              <a:rPr lang="en-US" sz="1800" b="1" dirty="0"/>
              <a:t>You even found that error where you calculated the mean from the wrong column</a:t>
            </a:r>
            <a:br>
              <a:rPr lang="en-US" sz="1800" b="1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Your </a:t>
            </a:r>
            <a:r>
              <a:rPr lang="en-US" sz="1800" b="1" dirty="0"/>
              <a:t>spreadsheet</a:t>
            </a:r>
            <a:r>
              <a:rPr lang="en-US" sz="1800" dirty="0"/>
              <a:t> is awesome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74" y="1257562"/>
            <a:ext cx="2042736" cy="204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836" y="5515971"/>
            <a:ext cx="802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not have something do some of the work for you, swap out that old </a:t>
            </a:r>
            <a:r>
              <a:rPr lang="en-US" dirty="0" err="1"/>
              <a:t>jason</a:t>
            </a:r>
            <a:r>
              <a:rPr lang="en-US" dirty="0"/>
              <a:t>() function for a new and improved version</a:t>
            </a:r>
          </a:p>
        </p:txBody>
      </p:sp>
    </p:spTree>
    <p:extLst>
      <p:ext uri="{BB962C8B-B14F-4D97-AF65-F5344CB8AC3E}">
        <p14:creationId xmlns:p14="http://schemas.microsoft.com/office/powerpoint/2010/main" val="173925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package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 comes linked to a repository of packages</a:t>
            </a:r>
          </a:p>
          <a:p>
            <a:pPr lvl="1"/>
            <a:r>
              <a:rPr lang="en-US" dirty="0"/>
              <a:t>Install a package [choose a download mirror]</a:t>
            </a:r>
          </a:p>
          <a:p>
            <a:pPr lvl="1"/>
            <a:r>
              <a:rPr lang="en-US" dirty="0"/>
              <a:t>Load the package (each time you open R)</a:t>
            </a:r>
          </a:p>
          <a:p>
            <a:endParaRPr lang="en-US" dirty="0"/>
          </a:p>
          <a:p>
            <a:r>
              <a:rPr lang="en-US" dirty="0"/>
              <a:t>E.g., installing packages “</a:t>
            </a:r>
            <a:r>
              <a:rPr lang="en-US" dirty="0" err="1"/>
              <a:t>plyr</a:t>
            </a:r>
            <a:r>
              <a:rPr lang="en-US" dirty="0"/>
              <a:t>” and “reshape”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install.packages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dplyr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”)</a:t>
            </a:r>
          </a:p>
          <a:p>
            <a:pPr marL="0" indent="0">
              <a:buNone/>
            </a:pP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install.packages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(“reshape2”)</a:t>
            </a:r>
          </a:p>
          <a:p>
            <a:pPr marL="0" indent="0">
              <a:buNone/>
            </a:pP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update.packages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dplyr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library(reshape2)</a:t>
            </a:r>
          </a:p>
        </p:txBody>
      </p:sp>
    </p:spTree>
    <p:extLst>
      <p:ext uri="{BB962C8B-B14F-4D97-AF65-F5344CB8AC3E}">
        <p14:creationId xmlns:p14="http://schemas.microsoft.com/office/powerpoint/2010/main" val="632706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library() to load a package will attach several functions and datasets to R</a:t>
            </a:r>
            <a:r>
              <a:rPr lang="en-US" smtClean="0"/>
              <a:t>. </a:t>
            </a:r>
          </a:p>
          <a:p>
            <a:endParaRPr lang="en-US"/>
          </a:p>
          <a:p>
            <a:r>
              <a:rPr lang="en-US" smtClean="0"/>
              <a:t>Sometimes </a:t>
            </a:r>
            <a:r>
              <a:rPr lang="en-US" dirty="0" smtClean="0"/>
              <a:t>this </a:t>
            </a:r>
            <a:r>
              <a:rPr lang="en-US" smtClean="0"/>
              <a:t>may overwrite functions and packages available in R.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19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71700"/>
            <a:ext cx="4629150" cy="3527298"/>
          </a:xfrm>
        </p:spPr>
        <p:txBody>
          <a:bodyPr>
            <a:normAutofit fontScale="40000" lnSpcReduction="20000"/>
          </a:bodyPr>
          <a:lstStyle/>
          <a:p>
            <a:r>
              <a:rPr lang="en-US" sz="4050" dirty="0" err="1"/>
              <a:t>Plyr</a:t>
            </a:r>
            <a:endParaRPr lang="en-US" sz="4050" dirty="0"/>
          </a:p>
          <a:p>
            <a:pPr lvl="1"/>
            <a:r>
              <a:rPr lang="en-US" sz="3200" dirty="0"/>
              <a:t>Information: </a:t>
            </a:r>
            <a:r>
              <a:rPr lang="en-US" sz="3200" dirty="0">
                <a:hlinkClick r:id="rId2"/>
              </a:rPr>
              <a:t>http://plyr.had.co.nz/</a:t>
            </a:r>
            <a:endParaRPr lang="en-US" sz="3200" dirty="0"/>
          </a:p>
          <a:p>
            <a:pPr lvl="1"/>
            <a:r>
              <a:rPr lang="en-US" sz="3600" dirty="0"/>
              <a:t>Installing</a:t>
            </a:r>
          </a:p>
          <a:p>
            <a:pPr lvl="2"/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install.packages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plyr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”)</a:t>
            </a:r>
          </a:p>
          <a:p>
            <a:r>
              <a:rPr lang="en-US" sz="4000" dirty="0" err="1"/>
              <a:t>Dplyr</a:t>
            </a:r>
            <a:endParaRPr lang="en-US" sz="4000" dirty="0"/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Installing</a:t>
            </a:r>
            <a:endParaRPr lang="en-US" sz="4000" dirty="0"/>
          </a:p>
          <a:p>
            <a:pPr lvl="1"/>
            <a:r>
              <a:rPr lang="en-US" sz="3600" dirty="0" err="1">
                <a:latin typeface="Courier New" charset="0"/>
                <a:ea typeface="Courier New" charset="0"/>
                <a:cs typeface="Courier New" charset="0"/>
              </a:rPr>
              <a:t>install.packages</a:t>
            </a:r>
            <a:r>
              <a:rPr lang="en-US" sz="3600" dirty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3600" dirty="0" err="1">
                <a:latin typeface="Courier New" charset="0"/>
                <a:ea typeface="Courier New" charset="0"/>
                <a:cs typeface="Courier New" charset="0"/>
              </a:rPr>
              <a:t>dplyr</a:t>
            </a:r>
            <a:r>
              <a:rPr lang="en-US" sz="3600" dirty="0">
                <a:latin typeface="Courier New" charset="0"/>
                <a:ea typeface="Courier New" charset="0"/>
                <a:cs typeface="Courier New" charset="0"/>
              </a:rPr>
              <a:t>”)</a:t>
            </a:r>
          </a:p>
          <a:p>
            <a:r>
              <a:rPr lang="en-US" sz="3900" dirty="0"/>
              <a:t>reshape</a:t>
            </a:r>
          </a:p>
          <a:p>
            <a:pPr lvl="1"/>
            <a:r>
              <a:rPr lang="en-US" sz="3600" dirty="0">
                <a:hlinkClick r:id="rId3"/>
              </a:rPr>
              <a:t>http://had.co.nz/reshape/</a:t>
            </a:r>
            <a:endParaRPr lang="en-US" sz="3600" dirty="0"/>
          </a:p>
          <a:p>
            <a:pPr lvl="1"/>
            <a:r>
              <a:rPr lang="en-US" sz="3600" dirty="0"/>
              <a:t>Installing</a:t>
            </a:r>
          </a:p>
          <a:p>
            <a:pPr lvl="2"/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install.packages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(“reshape”)</a:t>
            </a:r>
          </a:p>
          <a:p>
            <a:r>
              <a:rPr lang="en-US" sz="3900" dirty="0"/>
              <a:t>ggplot2</a:t>
            </a:r>
          </a:p>
          <a:p>
            <a:pPr lvl="1"/>
            <a:r>
              <a:rPr lang="en-US" sz="3600" dirty="0">
                <a:hlinkClick r:id="rId4"/>
              </a:rPr>
              <a:t>http://ggplot2.org</a:t>
            </a:r>
            <a:endParaRPr lang="en-US" sz="3600" dirty="0"/>
          </a:p>
          <a:p>
            <a:pPr lvl="1"/>
            <a:r>
              <a:rPr lang="en-US" sz="3600" dirty="0"/>
              <a:t>Installing</a:t>
            </a:r>
          </a:p>
          <a:p>
            <a:pPr lvl="2"/>
            <a:r>
              <a:rPr lang="en-US" sz="2475" dirty="0" err="1">
                <a:latin typeface="Courier New" charset="0"/>
                <a:ea typeface="Courier New" charset="0"/>
                <a:cs typeface="Courier New" charset="0"/>
              </a:rPr>
              <a:t>install.packages</a:t>
            </a:r>
            <a:r>
              <a:rPr lang="en-US" sz="2475" dirty="0">
                <a:latin typeface="Courier New" charset="0"/>
                <a:ea typeface="Courier New" charset="0"/>
                <a:cs typeface="Courier New" charset="0"/>
              </a:rPr>
              <a:t>(“ggplot2”)</a:t>
            </a:r>
          </a:p>
          <a:p>
            <a:endParaRPr lang="en-US" sz="2700" dirty="0"/>
          </a:p>
        </p:txBody>
      </p:sp>
      <p:pic>
        <p:nvPicPr>
          <p:cNvPr id="6" name="Picture 2" descr="http://plyr.had.co.nz/plier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3279872"/>
            <a:ext cx="3886200" cy="14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157" y="1176338"/>
            <a:ext cx="1428750" cy="199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8111" y="3167062"/>
            <a:ext cx="20326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Hadley Wickham – R-</a:t>
            </a:r>
            <a:r>
              <a:rPr lang="en-US" sz="1350" dirty="0" err="1"/>
              <a:t>diety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11163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data into and out of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CSV</a:t>
            </a:r>
          </a:p>
          <a:p>
            <a:pPr lvl="1"/>
            <a:r>
              <a:rPr lang="en-US" dirty="0"/>
              <a:t>Comma separated values</a:t>
            </a:r>
          </a:p>
          <a:p>
            <a:pPr lvl="1"/>
            <a:r>
              <a:rPr lang="en-US" dirty="0"/>
              <a:t>Lose formatting from excel (highlights; worksheets; etc.)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disney</a:t>
            </a:r>
            <a:r>
              <a:rPr lang="en-US" dirty="0"/>
              <a:t> vices dataset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vices &lt;-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read.csv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disney_vices.csv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”)</a:t>
            </a:r>
          </a:p>
          <a:p>
            <a:pPr marL="0" indent="0"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[do a bunch of stuff to your data]</a:t>
            </a:r>
          </a:p>
          <a:p>
            <a:pPr marL="0" indent="0"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write.csv</a:t>
            </a:r>
            <a:r>
              <a:rPr lang="en-US" sz="2000">
                <a:latin typeface="Courier New" charset="0"/>
                <a:ea typeface="Courier New" charset="0"/>
                <a:cs typeface="Courier New" charset="0"/>
              </a:rPr>
              <a:t>(vices,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“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disney_vices_updated.csv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56707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err="1"/>
              <a:t>plyr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Big benefits!</a:t>
            </a:r>
          </a:p>
          <a:p>
            <a:r>
              <a:rPr lang="en-US" dirty="0"/>
              <a:t>You can </a:t>
            </a:r>
            <a:r>
              <a:rPr lang="en-US" dirty="0" err="1"/>
              <a:t>summarise</a:t>
            </a:r>
            <a:r>
              <a:rPr lang="en-US" dirty="0"/>
              <a:t> your data into a new </a:t>
            </a:r>
            <a:r>
              <a:rPr lang="en-US" dirty="0" err="1"/>
              <a:t>data.frame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can transform your original trial-level data to have the values</a:t>
            </a:r>
          </a:p>
          <a:p>
            <a:pPr lvl="1"/>
            <a:r>
              <a:rPr lang="en-US" dirty="0"/>
              <a:t>Allows you to do stuff with these values in the trial-level frame later!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16798" y="3217417"/>
            <a:ext cx="29042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subject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mean_RT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sd_RT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1           364.25	163.64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2           307.25	4.57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8275" y="943485"/>
            <a:ext cx="290427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trial  subject    RT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1         1       250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2         1       350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3         1       257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4         1       600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1         2       302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2         2       310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3         2       305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4         2       312</a:t>
            </a: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5768935" y="2691253"/>
            <a:ext cx="0" cy="526164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94335" y="3938519"/>
            <a:ext cx="4053268" cy="2169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50" dirty="0">
                <a:latin typeface="Courier New" pitchFamily="49" charset="0"/>
                <a:cs typeface="Courier New" pitchFamily="49" charset="0"/>
              </a:rPr>
              <a:t>trial  subject    RT		</a:t>
            </a:r>
            <a:r>
              <a:rPr lang="en-US" sz="1350" dirty="0" err="1">
                <a:latin typeface="Courier New" pitchFamily="49" charset="0"/>
                <a:cs typeface="Courier New" pitchFamily="49" charset="0"/>
              </a:rPr>
              <a:t>mean_RT</a:t>
            </a:r>
            <a:r>
              <a:rPr lang="en-US" sz="135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350" dirty="0">
                <a:latin typeface="Courier New" pitchFamily="49" charset="0"/>
                <a:cs typeface="Courier New" pitchFamily="49" charset="0"/>
              </a:rPr>
              <a:t>1         1       250	364.25</a:t>
            </a:r>
          </a:p>
          <a:p>
            <a:r>
              <a:rPr lang="en-US" sz="1350" dirty="0">
                <a:latin typeface="Courier New" pitchFamily="49" charset="0"/>
                <a:cs typeface="Courier New" pitchFamily="49" charset="0"/>
              </a:rPr>
              <a:t>2         1       350	364.25</a:t>
            </a:r>
          </a:p>
          <a:p>
            <a:r>
              <a:rPr lang="en-US" sz="1350" dirty="0">
                <a:latin typeface="Courier New" pitchFamily="49" charset="0"/>
                <a:cs typeface="Courier New" pitchFamily="49" charset="0"/>
              </a:rPr>
              <a:t>3         1       257	364.25</a:t>
            </a:r>
          </a:p>
          <a:p>
            <a:r>
              <a:rPr lang="en-US" sz="1350" dirty="0">
                <a:latin typeface="Courier New" pitchFamily="49" charset="0"/>
                <a:cs typeface="Courier New" pitchFamily="49" charset="0"/>
              </a:rPr>
              <a:t>4         1       600	364.25</a:t>
            </a:r>
          </a:p>
          <a:p>
            <a:r>
              <a:rPr lang="en-US" sz="1350" dirty="0">
                <a:latin typeface="Courier New" pitchFamily="49" charset="0"/>
                <a:cs typeface="Courier New" pitchFamily="49" charset="0"/>
              </a:rPr>
              <a:t>1         2       302	307.25</a:t>
            </a:r>
          </a:p>
          <a:p>
            <a:r>
              <a:rPr lang="en-US" sz="1350" dirty="0">
                <a:latin typeface="Courier New" pitchFamily="49" charset="0"/>
                <a:cs typeface="Courier New" pitchFamily="49" charset="0"/>
              </a:rPr>
              <a:t>2         2       310	307.25</a:t>
            </a:r>
          </a:p>
          <a:p>
            <a:r>
              <a:rPr lang="en-US" sz="1350" dirty="0">
                <a:latin typeface="Courier New" pitchFamily="49" charset="0"/>
                <a:cs typeface="Courier New" pitchFamily="49" charset="0"/>
              </a:rPr>
              <a:t>3         2       305	307.25</a:t>
            </a:r>
          </a:p>
          <a:p>
            <a:r>
              <a:rPr lang="en-US" sz="1350" dirty="0">
                <a:latin typeface="Courier New" pitchFamily="49" charset="0"/>
                <a:cs typeface="Courier New" pitchFamily="49" charset="0"/>
              </a:rPr>
              <a:t>4         2       312	307.25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34069" y="2674729"/>
            <a:ext cx="8035" cy="1263791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09948" y="2715574"/>
            <a:ext cx="995785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50" dirty="0" err="1"/>
              <a:t>summarise</a:t>
            </a:r>
            <a:r>
              <a:rPr lang="en-US" sz="135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14682" y="2895691"/>
            <a:ext cx="91839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50"/>
              <a:t>transform </a:t>
            </a:r>
          </a:p>
        </p:txBody>
      </p:sp>
    </p:spTree>
    <p:extLst>
      <p:ext uri="{BB962C8B-B14F-4D97-AF65-F5344CB8AC3E}">
        <p14:creationId xmlns:p14="http://schemas.microsoft.com/office/powerpoint/2010/main" val="111472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Courier New" charset="0"/>
                <a:cs typeface="Courier New" charset="0"/>
              </a:rPr>
              <a:t>Summarize the mean number of seconds alcohol is used for each of the companies</a:t>
            </a:r>
          </a:p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ddply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(data, .(Company),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summarise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mAlcohol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Alcohol_Seconds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pPr marL="0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>
                <a:ea typeface="Courier New" charset="0"/>
                <a:cs typeface="Courier New" charset="0"/>
              </a:rPr>
              <a:t>Compute the mean number of seconds alcohol is used for each of the companies, and add it back to the original dataset</a:t>
            </a:r>
          </a:p>
          <a:p>
            <a:pPr marL="0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ddply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(data, .(Company), transform,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mAlcohol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=mean(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Alcohol_Seconds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pPr marL="0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7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reshape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err="1"/>
              <a:t>ddply</a:t>
            </a:r>
            <a:r>
              <a:rPr lang="en-US" dirty="0"/>
              <a:t> executes some operation for each subset of your data</a:t>
            </a:r>
          </a:p>
          <a:p>
            <a:r>
              <a:rPr lang="en-US" dirty="0"/>
              <a:t>Reshape converts between long and wide formats of data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30" y="3353108"/>
            <a:ext cx="5032471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2048"/>
            <a:ext cx="3497743" cy="197131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714293" y="3858220"/>
            <a:ext cx="397236" cy="701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overview</a:t>
            </a:r>
          </a:p>
        </p:txBody>
      </p:sp>
    </p:spTree>
    <p:extLst>
      <p:ext uri="{BB962C8B-B14F-4D97-AF65-F5344CB8AC3E}">
        <p14:creationId xmlns:p14="http://schemas.microsoft.com/office/powerpoint/2010/main" val="116277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r>
              <a:rPr lang="en-US" dirty="0"/>
              <a:t>Opening R</a:t>
            </a:r>
          </a:p>
          <a:p>
            <a:endParaRPr lang="en-US" dirty="0"/>
          </a:p>
          <a:p>
            <a:r>
              <a:rPr lang="en-US" dirty="0"/>
              <a:t>R as a calculator</a:t>
            </a:r>
          </a:p>
          <a:p>
            <a:endParaRPr lang="en-US" dirty="0"/>
          </a:p>
          <a:p>
            <a:r>
              <a:rPr lang="en-US" dirty="0"/>
              <a:t>Scripts</a:t>
            </a:r>
          </a:p>
          <a:p>
            <a:endParaRPr lang="en-US" dirty="0"/>
          </a:p>
          <a:p>
            <a:r>
              <a:rPr lang="en-US" dirty="0"/>
              <a:t>Variables</a:t>
            </a:r>
          </a:p>
          <a:p>
            <a:endParaRPr lang="en-US" dirty="0"/>
          </a:p>
          <a:p>
            <a:r>
              <a:rPr lang="en-US" dirty="0"/>
              <a:t>Functions</a:t>
            </a:r>
          </a:p>
          <a:p>
            <a:endParaRPr lang="en-US" dirty="0"/>
          </a:p>
          <a:p>
            <a:r>
              <a:rPr lang="en-US" dirty="0"/>
              <a:t>Packages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Reading data into and out of R</a:t>
            </a:r>
          </a:p>
          <a:p>
            <a:pPr lvl="1"/>
            <a:r>
              <a:rPr lang="en-US" dirty="0" err="1"/>
              <a:t>read.csv</a:t>
            </a:r>
            <a:endParaRPr lang="en-US" dirty="0"/>
          </a:p>
          <a:p>
            <a:pPr lvl="1"/>
            <a:r>
              <a:rPr lang="en-US" dirty="0" err="1"/>
              <a:t>write.csv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Getting help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1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93" y="1690688"/>
            <a:ext cx="3858658" cy="4357571"/>
          </a:xfrm>
        </p:spPr>
        <p:txBody>
          <a:bodyPr>
            <a:normAutofit/>
          </a:bodyPr>
          <a:lstStyle/>
          <a:p>
            <a:r>
              <a:rPr lang="en-US" dirty="0"/>
              <a:t>Double-click the R icon</a:t>
            </a:r>
          </a:p>
          <a:p>
            <a:endParaRPr lang="en-US" dirty="0"/>
          </a:p>
          <a:p>
            <a:r>
              <a:rPr lang="en-US" dirty="0"/>
              <a:t>You are now looking at the </a:t>
            </a:r>
            <a:r>
              <a:rPr lang="en-US" u="sng" dirty="0"/>
              <a:t>R console</a:t>
            </a:r>
          </a:p>
          <a:p>
            <a:endParaRPr lang="en-US" u="sng" dirty="0"/>
          </a:p>
          <a:p>
            <a:r>
              <a:rPr lang="en-US" dirty="0"/>
              <a:t>Try some basic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5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as a calculator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883178"/>
              </p:ext>
            </p:extLst>
          </p:nvPr>
        </p:nvGraphicFramePr>
        <p:xfrm>
          <a:off x="628650" y="1911281"/>
          <a:ext cx="7886699" cy="3109718"/>
        </p:xfrm>
        <a:graphic>
          <a:graphicData uri="http://schemas.openxmlformats.org/drawingml/2006/table">
            <a:tbl>
              <a:tblPr/>
              <a:tblGrid>
                <a:gridCol w="13293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4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5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67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Function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Example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Explanation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Sum/add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 + 2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 plus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Subtract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30 - 2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 minus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Multiply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30*2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 times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Divide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 divided by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c()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Concatenate several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things together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c(3,8,15,4)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3, 8, 15, 4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mean()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Take the mean (average) of all values in a vector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mean(c(3,8,15,4))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(3+8+15+4)/4 = 7.5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sd()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Take the standard deviation of all values in a vector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(c(3,8,15,4)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&lt;-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Assign what is to the right of the arrow to whatever is left of the arrow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 &lt;- 4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 gets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Assign what is to the right of the = to whatever is left of the 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 =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 gets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54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Scripts</a:t>
            </a:r>
          </a:p>
          <a:p>
            <a:pPr lvl="1"/>
            <a:r>
              <a:rPr lang="en-US" dirty="0"/>
              <a:t>Text file where you store </a:t>
            </a:r>
            <a:r>
              <a:rPr lang="en-US" dirty="0" smtClean="0"/>
              <a:t>commands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Evaluated from top-bottom when run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Reproducible, can be run again and again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 be repurposed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File </a:t>
            </a:r>
            <a:r>
              <a:rPr lang="en-US" dirty="0">
                <a:sym typeface="Wingdings"/>
              </a:rPr>
              <a:t> New File  R Script</a:t>
            </a:r>
          </a:p>
          <a:p>
            <a:pPr lvl="2"/>
            <a:r>
              <a:rPr lang="en-US" dirty="0">
                <a:sym typeface="Wingdings"/>
              </a:rPr>
              <a:t>Save it somewhere</a:t>
            </a: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Comments (#) vs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5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Good idea to have scripts for each project you're working with.</a:t>
            </a:r>
          </a:p>
          <a:p>
            <a:endParaRPr lang="en-US" dirty="0" smtClean="0"/>
          </a:p>
          <a:p>
            <a:r>
              <a:rPr lang="en-US" dirty="0" smtClean="0"/>
              <a:t>Good idea to have a header section where you load data, and get it into the format you need. (fix errors in data, </a:t>
            </a:r>
            <a:r>
              <a:rPr lang="en-US" dirty="0" err="1" smtClean="0"/>
              <a:t>miscodings</a:t>
            </a:r>
            <a:r>
              <a:rPr lang="en-US" dirty="0" smtClean="0"/>
              <a:t>, etc.)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Then: I tend to play around a lot in the interpreter (the direct interface with R) and save commands that are important</a:t>
            </a:r>
          </a:p>
          <a:p>
            <a:pPr lvl="1"/>
            <a:r>
              <a:rPr lang="en-US" dirty="0" smtClean="0"/>
              <a:t>Could have a scratch file too where you save everything</a:t>
            </a:r>
          </a:p>
          <a:p>
            <a:pPr lvl="1"/>
            <a:r>
              <a:rPr lang="en-US" smtClean="0"/>
              <a:t>R history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Scripts are evaluated line by line, top to bottom. </a:t>
            </a:r>
          </a:p>
          <a:p>
            <a:pPr lvl="1"/>
            <a:r>
              <a:rPr lang="en-US" dirty="0" smtClean="0"/>
              <a:t>Store commands in the order you execute them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read.csv</a:t>
            </a:r>
            <a:r>
              <a:rPr lang="en-US" dirty="0" smtClean="0"/>
              <a:t> to present</a:t>
            </a:r>
          </a:p>
          <a:p>
            <a:pPr lvl="1"/>
            <a:r>
              <a:rPr lang="en-US" dirty="0" smtClean="0"/>
              <a:t>If you mess up, just rerun the script from the beginning</a:t>
            </a:r>
            <a:r>
              <a:rPr lang="is-IS" dirty="0" smtClean="0"/>
              <a:t>… nothing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2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First things first: changing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5967"/>
            <a:ext cx="7886700" cy="21734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Before doing anything serious in R, you want to change your directory</a:t>
            </a:r>
          </a:p>
          <a:p>
            <a:pPr lvl="1"/>
            <a:r>
              <a:rPr lang="en-US" dirty="0" err="1"/>
              <a:t>setwd</a:t>
            </a:r>
            <a:r>
              <a:rPr lang="en-US" dirty="0"/>
              <a:t>(“/Users/</a:t>
            </a:r>
            <a:r>
              <a:rPr lang="en-US" dirty="0" err="1"/>
              <a:t>jason</a:t>
            </a:r>
            <a:r>
              <a:rPr lang="en-US" dirty="0"/>
              <a:t>/Desktop”)</a:t>
            </a:r>
          </a:p>
          <a:p>
            <a:pPr lvl="1"/>
            <a:r>
              <a:rPr lang="en-US" dirty="0"/>
              <a:t>The directory is the file location in which you will be saving scripts/data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Also, if you are importing files to R, this is where R will be looking for them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9465"/>
            <a:ext cx="9144000" cy="34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1290</Words>
  <Application>Microsoft Macintosh PowerPoint</Application>
  <PresentationFormat>On-screen Show (4:3)</PresentationFormat>
  <Paragraphs>330</Paragraphs>
  <Slides>29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Calibri Light</vt:lpstr>
      <vt:lpstr>Courier New</vt:lpstr>
      <vt:lpstr>Wingdings</vt:lpstr>
      <vt:lpstr>Arial</vt:lpstr>
      <vt:lpstr>Office Theme</vt:lpstr>
      <vt:lpstr>R programming for beginners</vt:lpstr>
      <vt:lpstr>Datasets for this section</vt:lpstr>
      <vt:lpstr>Using R</vt:lpstr>
      <vt:lpstr>Outline</vt:lpstr>
      <vt:lpstr>Opening R</vt:lpstr>
      <vt:lpstr>R as a calculator</vt:lpstr>
      <vt:lpstr>Scripts</vt:lpstr>
      <vt:lpstr>Working with scripts</vt:lpstr>
      <vt:lpstr>First things first: changing directory</vt:lpstr>
      <vt:lpstr>Filesystem</vt:lpstr>
      <vt:lpstr>Filesystem</vt:lpstr>
      <vt:lpstr>Absolute vs relative paths</vt:lpstr>
      <vt:lpstr>What is a variable?</vt:lpstr>
      <vt:lpstr>What is a variable?</vt:lpstr>
      <vt:lpstr>Data Types</vt:lpstr>
      <vt:lpstr>Data Types</vt:lpstr>
      <vt:lpstr>Where to get help</vt:lpstr>
      <vt:lpstr>Tips and tricks</vt:lpstr>
      <vt:lpstr>What is a function?</vt:lpstr>
      <vt:lpstr>What is a function?</vt:lpstr>
      <vt:lpstr>You are a function!</vt:lpstr>
      <vt:lpstr>The package</vt:lpstr>
      <vt:lpstr>Packages</vt:lpstr>
      <vt:lpstr>Useful Packages</vt:lpstr>
      <vt:lpstr>PowerPoint Presentation</vt:lpstr>
      <vt:lpstr>Reading data into and out of R</vt:lpstr>
      <vt:lpstr>Benefits of plyr</vt:lpstr>
      <vt:lpstr>PowerPoint Presentation</vt:lpstr>
      <vt:lpstr>Benefits of reshape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Gullifer</dc:creator>
  <cp:lastModifiedBy>Jason Gullifer</cp:lastModifiedBy>
  <cp:revision>36</cp:revision>
  <dcterms:created xsi:type="dcterms:W3CDTF">2016-09-21T19:03:04Z</dcterms:created>
  <dcterms:modified xsi:type="dcterms:W3CDTF">2016-10-11T14:35:38Z</dcterms:modified>
</cp:coreProperties>
</file>